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67" r:id="rId3"/>
    <p:sldId id="268" r:id="rId4"/>
    <p:sldId id="275" r:id="rId5"/>
    <p:sldId id="276" r:id="rId6"/>
    <p:sldId id="277" r:id="rId7"/>
    <p:sldId id="269" r:id="rId8"/>
    <p:sldId id="270" r:id="rId9"/>
    <p:sldId id="272" r:id="rId10"/>
    <p:sldId id="271" r:id="rId11"/>
    <p:sldId id="257" r:id="rId12"/>
    <p:sldId id="264" r:id="rId13"/>
    <p:sldId id="274" r:id="rId14"/>
    <p:sldId id="265" r:id="rId15"/>
    <p:sldId id="266" r:id="rId16"/>
    <p:sldId id="278" r:id="rId17"/>
    <p:sldId id="279" r:id="rId18"/>
    <p:sldId id="280" r:id="rId19"/>
    <p:sldId id="260" r:id="rId20"/>
    <p:sldId id="281" r:id="rId21"/>
    <p:sldId id="282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61" r:id="rId31"/>
    <p:sldId id="262" r:id="rId32"/>
    <p:sldId id="263" r:id="rId33"/>
    <p:sldId id="292" r:id="rId34"/>
    <p:sldId id="293" r:id="rId35"/>
    <p:sldId id="294" r:id="rId36"/>
    <p:sldId id="295" r:id="rId37"/>
    <p:sldId id="296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95" autoAdjust="0"/>
    <p:restoredTop sz="87367" autoAdjust="0"/>
  </p:normalViewPr>
  <p:slideViewPr>
    <p:cSldViewPr snapToGrid="0">
      <p:cViewPr varScale="1">
        <p:scale>
          <a:sx n="89" d="100"/>
          <a:sy n="89" d="100"/>
        </p:scale>
        <p:origin x="14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314F93-7CB5-42CE-BFD4-BFCF25BAB7DA}" type="datetimeFigureOut">
              <a:rPr lang="zh-CN" altLang="en-US" smtClean="0"/>
              <a:t>2023/11/29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7B1ECE-4B0D-482A-B907-19D44304EF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608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需要先理解一些基础概念，有哪些因素会影响模型的计算性能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B1ECE-4B0D-482A-B907-19D44304EFA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774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B1ECE-4B0D-482A-B907-19D44304EFA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123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8.125</a:t>
            </a:r>
            <a:r>
              <a:rPr lang="zh-CN" altLang="en-US" dirty="0"/>
              <a:t>不知道是哪里来的，和网络大小，输入大小都没有关系，只要完成一次计算，显存就会多</a:t>
            </a:r>
            <a:r>
              <a:rPr lang="en-US" altLang="zh-CN" dirty="0"/>
              <a:t>8.125</a:t>
            </a:r>
          </a:p>
          <a:p>
            <a:r>
              <a:rPr lang="zh-CN" altLang="en-US" dirty="0"/>
              <a:t>中间层有一些输入输出，作为中间变量，也会被放在显存里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B1ECE-4B0D-482A-B907-19D44304EFA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4487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优化器懒得验证，只验证了梯度</a:t>
            </a:r>
            <a:endParaRPr lang="en-US" altLang="zh-CN" dirty="0"/>
          </a:p>
          <a:p>
            <a:r>
              <a:rPr lang="zh-CN" altLang="en-US" dirty="0"/>
              <a:t>梯度计算以后又多了</a:t>
            </a:r>
            <a:r>
              <a:rPr lang="en-US" altLang="zh-CN" dirty="0"/>
              <a:t>8.125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B1ECE-4B0D-482A-B907-19D44304EFA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0068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BERT</a:t>
            </a:r>
            <a:r>
              <a:rPr lang="zh-CN" altLang="en-US" dirty="0"/>
              <a:t>的基础架构就是</a:t>
            </a:r>
            <a:r>
              <a:rPr lang="en-US" altLang="zh-CN" dirty="0"/>
              <a:t>25G</a:t>
            </a:r>
            <a:r>
              <a:rPr lang="zh-CN" altLang="en-US" dirty="0"/>
              <a:t>，如果要扩大模型架构，就需要用到多卡并行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B1ECE-4B0D-482A-B907-19D44304EFA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1442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把数据分成</a:t>
            </a:r>
            <a:r>
              <a:rPr lang="en-US" altLang="zh-CN" dirty="0"/>
              <a:t>k</a:t>
            </a:r>
            <a:r>
              <a:rPr lang="zh-CN" altLang="en-US" dirty="0"/>
              <a:t>份，分别计算梯度，然后再加权聚合，就等于原来的梯度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B1ECE-4B0D-482A-B907-19D44304EFA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5260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Tf</a:t>
            </a:r>
            <a:r>
              <a:rPr lang="en-US" altLang="zh-CN" dirty="0"/>
              <a:t>/torch </a:t>
            </a:r>
            <a:r>
              <a:rPr lang="zh-CN" altLang="en-US" dirty="0"/>
              <a:t>各有</a:t>
            </a:r>
            <a:r>
              <a:rPr lang="en-US" altLang="zh-CN" dirty="0" err="1"/>
              <a:t>api</a:t>
            </a:r>
            <a:r>
              <a:rPr lang="zh-CN" altLang="en-US" dirty="0"/>
              <a:t>，还有第三方插件</a:t>
            </a:r>
            <a:r>
              <a:rPr lang="en-US" altLang="zh-CN" dirty="0" err="1"/>
              <a:t>horovod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B1ECE-4B0D-482A-B907-19D44304EFA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0087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见代码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B1ECE-4B0D-482A-B907-19D44304EFA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6106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B1ECE-4B0D-482A-B907-19D44304EFA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12391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因为测试代码的模型很小，梯度增加的显存不明显。用更大的</a:t>
            </a:r>
            <a:r>
              <a:rPr lang="en-US" altLang="zh-CN" dirty="0"/>
              <a:t>input2048</a:t>
            </a:r>
            <a:r>
              <a:rPr lang="zh-CN" altLang="en-US" dirty="0"/>
              <a:t>，</a:t>
            </a:r>
            <a:r>
              <a:rPr lang="en-US" altLang="zh-CN" dirty="0"/>
              <a:t>output1024</a:t>
            </a:r>
            <a:r>
              <a:rPr lang="zh-CN" altLang="en-US" dirty="0"/>
              <a:t>的</a:t>
            </a:r>
            <a:r>
              <a:rPr lang="en-US" altLang="zh-CN" dirty="0"/>
              <a:t>MLP</a:t>
            </a:r>
            <a:r>
              <a:rPr lang="zh-CN" altLang="en-US" dirty="0"/>
              <a:t>进行测试，</a:t>
            </a:r>
            <a:r>
              <a:rPr lang="en-US" altLang="zh-CN" dirty="0"/>
              <a:t>batch size</a:t>
            </a:r>
            <a:r>
              <a:rPr lang="zh-CN" altLang="en-US" dirty="0"/>
              <a:t>是</a:t>
            </a:r>
            <a:r>
              <a:rPr lang="en-US" altLang="zh-CN" dirty="0"/>
              <a:t>40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B1ECE-4B0D-482A-B907-19D44304EFA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960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注意这些都是模型本身，不考虑输入</a:t>
            </a:r>
            <a:r>
              <a:rPr lang="en-US" altLang="zh-CN" dirty="0"/>
              <a:t>batch size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B1ECE-4B0D-482A-B907-19D44304EFA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344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注意这些都是模型本身，不考虑输入</a:t>
            </a:r>
            <a:r>
              <a:rPr lang="en-US" altLang="zh-CN" dirty="0"/>
              <a:t>batch size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B1ECE-4B0D-482A-B907-19D44304EFA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389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注意这些都是模型本身，不考虑输入</a:t>
            </a:r>
            <a:r>
              <a:rPr lang="en-US" altLang="zh-CN" dirty="0"/>
              <a:t>batch size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B1ECE-4B0D-482A-B907-19D44304EFA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33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注意这些都是模型本身，不考虑输入</a:t>
            </a:r>
            <a:r>
              <a:rPr lang="en-US" altLang="zh-CN" dirty="0"/>
              <a:t>batch size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B1ECE-4B0D-482A-B907-19D44304EFA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547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注意这些都是模型本身，不考虑输入</a:t>
            </a:r>
            <a:r>
              <a:rPr lang="en-US" altLang="zh-CN" dirty="0"/>
              <a:t>batch size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B1ECE-4B0D-482A-B907-19D44304EFA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434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注意这些都是模型本身，不考虑输入</a:t>
            </a:r>
            <a:r>
              <a:rPr lang="en-US" altLang="zh-CN" dirty="0"/>
              <a:t>batch size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B1ECE-4B0D-482A-B907-19D44304EFA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996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参数量是衡量模型复杂度的指标，</a:t>
            </a:r>
            <a:r>
              <a:rPr lang="en-US" altLang="zh-CN" dirty="0"/>
              <a:t>FLOPs</a:t>
            </a:r>
            <a:r>
              <a:rPr lang="zh-CN" altLang="en-US" dirty="0"/>
              <a:t>和</a:t>
            </a:r>
            <a:r>
              <a:rPr lang="en-US" altLang="zh-CN" dirty="0"/>
              <a:t>MAC</a:t>
            </a:r>
            <a:r>
              <a:rPr lang="zh-CN" altLang="en-US" dirty="0"/>
              <a:t>都是衡量计算复杂度的指标，它们都受到硬件限制</a:t>
            </a:r>
            <a:endParaRPr lang="en-US" altLang="zh-CN" dirty="0"/>
          </a:p>
          <a:p>
            <a:r>
              <a:rPr lang="zh-CN" altLang="en-US" dirty="0"/>
              <a:t>参数量最直接的就是占用显存，在没有任何输入输出的时候，模型只要实例化，就会产生内存占用</a:t>
            </a:r>
            <a:endParaRPr lang="en-US" altLang="zh-CN" dirty="0"/>
          </a:p>
          <a:p>
            <a:r>
              <a:rPr lang="zh-CN" altLang="en-US" dirty="0"/>
              <a:t>计算的时候会占更多内存，同时也受到运算速度的限制，这个就是一般说的算力</a:t>
            </a:r>
            <a:endParaRPr lang="en-US" altLang="zh-CN" dirty="0"/>
          </a:p>
          <a:p>
            <a:r>
              <a:rPr lang="en-US" altLang="zh-CN" dirty="0"/>
              <a:t>GPU</a:t>
            </a:r>
            <a:r>
              <a:rPr lang="zh-CN" altLang="en-US" dirty="0"/>
              <a:t>计算的时候会先从显存读取数据，然后计算完会再把数据存回显存，就会产生访问，这个访问速度就取决于带宽，带宽越大，访问速度越快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B1ECE-4B0D-482A-B907-19D44304EFA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5163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B1ECE-4B0D-482A-B907-19D44304EFA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390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D10E4-6E46-535B-76AB-8BEFC6E6E0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FE227D6-459A-8390-4698-A244C460C3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6E1D72-3ADC-A943-F90D-B8EE39FD0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820D1-4A68-4806-A53E-E209E5EA0021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601298-A8E4-FDE1-0ED7-EA79572FD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F8A317-6083-4842-5B29-0077995B6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BF457-7732-4A71-BE77-46C6D9FC83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648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23CBD9-AE99-31DA-631A-7A8D237A0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DBEFBC6-A2CA-3D96-5D24-D5B089FB4B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D924E0-E435-65CE-47E0-C9C330A77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820D1-4A68-4806-A53E-E209E5EA0021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145AA7-7B29-6B63-E285-BEC8212BF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8100C7-8F24-0AD0-263D-723FC4D9C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BF457-7732-4A71-BE77-46C6D9FC83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135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BA76D90-F12F-5981-CEBD-7FB07388CF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AAA63DD-1AEC-E58F-305D-D08CD959C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42E6C4-24F7-90E4-DA37-6E69D9EA7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820D1-4A68-4806-A53E-E209E5EA0021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454367-D31D-83AB-3BE8-7590C172A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FF2E23-8261-886A-3B93-41B4183F2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BF457-7732-4A71-BE77-46C6D9FC83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8209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52552F-A440-A46E-03BA-A433C580C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F26AB1-9D91-87BE-C04F-C7D6711D5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4A4D63-E69F-6240-D5CE-AC000525D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820D1-4A68-4806-A53E-E209E5EA0021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C7097E-5E5B-AEEB-3BC0-E341BD4C8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BA9C61-2C57-C8C0-C3B0-562985FA2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BF457-7732-4A71-BE77-46C6D9FC83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299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5FF9DE-A693-0A2B-91CC-AB15D90A0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2CEA29-81A3-D586-158B-E91A5FBD1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A0983F-CE6F-7CBC-2687-43CE88C10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820D1-4A68-4806-A53E-E209E5EA0021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3B6DE0-8D89-2803-8DC8-DDDD79284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3FA6F6-0DEA-8FE6-24B4-6BFF3762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BF457-7732-4A71-BE77-46C6D9FC83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169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41B103-0E46-962F-1F99-D0C3F0E77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D30B9B-312E-C73D-ED6D-1D3A1C8153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6344728-1198-D73D-EF32-7651E01F64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295E79A-6D36-F347-BE4E-9DD78D997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820D1-4A68-4806-A53E-E209E5EA0021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FB4AE11-0570-056E-B822-23A0532BA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98324FD-2B27-78CA-17A8-2A5F76DFB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BF457-7732-4A71-BE77-46C6D9FC83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42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D15313-C8AA-0A96-071A-399CF7B78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991C0B-8E75-B4EE-FBAD-670D95781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825DC18-70C9-6F75-A5F5-9BD1DCB18F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3603195-0FAD-F675-CD54-8C9177B3BF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D46A206-5C72-4370-9EC7-F3695C2050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9453872-53D0-CB48-7F5C-2E24371BC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820D1-4A68-4806-A53E-E209E5EA0021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84C731A-8CDA-DA65-5CA9-CF28C1540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5029A36-74CC-2786-E32C-E17F6593D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BF457-7732-4A71-BE77-46C6D9FC83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920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68E181-6B4D-436D-D3B4-B5F1A7C7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78C537D-25B0-6BC3-0CB7-E1B6B8153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820D1-4A68-4806-A53E-E209E5EA0021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D2980B2-EFDD-7EC6-28AB-07D285371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C77EBEE-5C9B-B34B-144E-47A20A1F8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BF457-7732-4A71-BE77-46C6D9FC83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288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CBA3611-711F-E530-F3B4-797B34791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820D1-4A68-4806-A53E-E209E5EA0021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3576CCE-7B80-19DD-0ED7-DC6AF2FAC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DFFD90-CFA4-C061-89B3-48770872F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BF457-7732-4A71-BE77-46C6D9FC83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02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804AF0-0011-E455-9F29-1178B9AC8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E9DBDA-C3B1-8A10-5066-E6D736BC4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B15C888-1AD6-F39A-EFA4-5B4997D44F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E46FC5-F5B0-EB3D-31C0-C11F5790E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820D1-4A68-4806-A53E-E209E5EA0021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C53498-4196-C531-D8DA-8CB7D2C65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79FCF5-F9F3-7C5F-D431-9B7B303CD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BF457-7732-4A71-BE77-46C6D9FC83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952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6A4919-5885-A3A7-BE79-75844159C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E7238F3-2925-897E-534F-2E770F15A1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D82B522-2712-3373-DD6D-D9136F47EE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17BFA1-1E29-AECA-291C-F4566F28E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820D1-4A68-4806-A53E-E209E5EA0021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6B1D949-24AC-6890-F28A-641988480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5BFEA9B-DA4D-C456-B9BF-664EEF78E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BF457-7732-4A71-BE77-46C6D9FC83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1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2E9C555-D804-DDF2-9EEC-C065C338F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5EB028-8501-CF16-57D9-D2A9A8946C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167C46-16F5-E173-7A08-7B5A3D9833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0820D1-4A68-4806-A53E-E209E5EA0021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4FCBD8-1134-D2B1-9AB4-C593020ABB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21EECF-B6AC-7F0E-E3E4-0EB978E0EE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BF457-7732-4A71-BE77-46C6D9FC83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825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267824-B9FC-6A7F-B81F-02C4876F84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炼丹经验分享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7E29682-821B-362F-BEAD-83F86FD001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——</a:t>
            </a:r>
            <a:r>
              <a:rPr lang="zh-CN" altLang="en-US" dirty="0"/>
              <a:t>多卡并行</a:t>
            </a:r>
          </a:p>
        </p:txBody>
      </p:sp>
    </p:spTree>
    <p:extLst>
      <p:ext uri="{BB962C8B-B14F-4D97-AF65-F5344CB8AC3E}">
        <p14:creationId xmlns:p14="http://schemas.microsoft.com/office/powerpoint/2010/main" val="3142402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799354-55C1-025B-E822-C8F6F696E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模型计算性能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BA1242-F6C1-ED86-9CBB-E4D032FA91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模型本身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7AA0F053-4708-71C7-C88D-EAACC7A5ED5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zh-CN" altLang="en-US" dirty="0"/>
                  <a:t>参数量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FLOPs</a:t>
                </a:r>
              </a:p>
              <a:p>
                <a:pPr marL="0" indent="0">
                  <a:buNone/>
                </a:pPr>
                <a:r>
                  <a:rPr lang="en-US" altLang="zh-CN" sz="1400" dirty="0"/>
                  <a:t>floating point operations</a:t>
                </a:r>
                <a:r>
                  <a:rPr lang="zh-CN" altLang="en-US" sz="1400" dirty="0"/>
                  <a:t>（</a:t>
                </a:r>
                <a:r>
                  <a:rPr lang="en-US" altLang="zh-CN" sz="1400" dirty="0"/>
                  <a:t>s</a:t>
                </a:r>
                <a:r>
                  <a:rPr lang="zh-CN" altLang="en-US" sz="1400" dirty="0"/>
                  <a:t>表示复数），指</a:t>
                </a:r>
                <a:r>
                  <a:rPr lang="zh-CN" altLang="en-US" sz="1400" b="1" dirty="0"/>
                  <a:t>浮点运算数</a:t>
                </a:r>
                <a:endParaRPr lang="en-US" altLang="zh-CN" sz="14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zh-CN" dirty="0"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−1)×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:r>
                  <a:rPr lang="en-US" altLang="zh-CN" b="0" dirty="0">
                    <a:ea typeface="Cambria Math" panose="02040503050406030204" pitchFamily="18" charset="0"/>
                  </a:rPr>
                  <a:t>MAC</a:t>
                </a:r>
              </a:p>
              <a:p>
                <a:pPr marL="0" indent="0">
                  <a:buNone/>
                </a:pPr>
                <a:r>
                  <a:rPr lang="en-US" altLang="zh-CN" sz="1400" dirty="0"/>
                  <a:t>memory access cost</a:t>
                </a:r>
                <a:r>
                  <a:rPr lang="zh-CN" altLang="en-US" sz="1400" dirty="0"/>
                  <a:t>，指</a:t>
                </a:r>
                <a:r>
                  <a:rPr lang="zh-CN" altLang="en-US" sz="1400" b="1" dirty="0"/>
                  <a:t>显存</a:t>
                </a:r>
                <a:r>
                  <a:rPr lang="en-US" altLang="zh-CN" sz="1400" b="1" dirty="0"/>
                  <a:t>/</a:t>
                </a:r>
                <a:r>
                  <a:rPr lang="zh-CN" altLang="en-US" sz="1400" b="1" dirty="0"/>
                  <a:t>内存访问量</a:t>
                </a:r>
                <a:endParaRPr lang="en-US" altLang="zh-CN" sz="14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latin typeface="+mn-ea"/>
                  </a:rPr>
                  <a:t>输入</a:t>
                </a:r>
                <a:r>
                  <a:rPr lang="en-US" altLang="zh-CN" dirty="0">
                    <a:latin typeface="+mn-ea"/>
                  </a:rPr>
                  <a:t>+</a:t>
                </a:r>
                <a:r>
                  <a:rPr lang="zh-CN" altLang="en-US" dirty="0">
                    <a:latin typeface="+mn-ea"/>
                  </a:rPr>
                  <a:t>输出</a:t>
                </a:r>
                <a:r>
                  <a:rPr lang="en-US" altLang="zh-CN" dirty="0">
                    <a:latin typeface="+mn-ea"/>
                  </a:rPr>
                  <a:t>+</a:t>
                </a:r>
                <a:r>
                  <a:rPr lang="zh-CN" altLang="en-US" dirty="0">
                    <a:latin typeface="+mn-ea"/>
                  </a:rPr>
                  <a:t>参数量：</a:t>
                </a:r>
                <a:endParaRPr lang="en-US" altLang="zh-CN" dirty="0">
                  <a:latin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zh-CN" dirty="0"/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7AA0F053-4708-71C7-C88D-EAACC7A5ED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82" t="-3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占位符 4">
            <a:extLst>
              <a:ext uri="{FF2B5EF4-FFF2-40B4-BE49-F238E27FC236}">
                <a16:creationId xmlns:a16="http://schemas.microsoft.com/office/drawing/2014/main" id="{58DDFBB7-3088-7160-48C1-14617656E6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/>
          <a:lstStyle/>
          <a:p>
            <a:r>
              <a:rPr lang="zh-CN" altLang="en-US" dirty="0"/>
              <a:t>硬件限制</a:t>
            </a:r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94100A79-C66F-9191-BF6F-BE3CCD76F3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733854" cy="5790513"/>
          </a:xfrm>
        </p:spPr>
        <p:txBody>
          <a:bodyPr>
            <a:normAutofit/>
          </a:bodyPr>
          <a:lstStyle/>
          <a:p>
            <a:r>
              <a:rPr lang="zh-CN" altLang="en-US" dirty="0"/>
              <a:t>显存</a:t>
            </a:r>
            <a:endParaRPr lang="en-US" altLang="zh-CN" dirty="0"/>
          </a:p>
          <a:p>
            <a:r>
              <a:rPr lang="zh-CN" altLang="en-US" dirty="0"/>
              <a:t>计算单元</a:t>
            </a:r>
            <a:endParaRPr lang="en-US" altLang="zh-CN" dirty="0"/>
          </a:p>
          <a:p>
            <a:r>
              <a:rPr lang="zh-CN" altLang="en-US" dirty="0"/>
              <a:t>显存带宽</a:t>
            </a:r>
            <a:endParaRPr lang="en-US" altLang="zh-CN" dirty="0"/>
          </a:p>
          <a:p>
            <a:r>
              <a:rPr lang="en-US" altLang="zh-CN" dirty="0"/>
              <a:t>FLOPS</a:t>
            </a:r>
          </a:p>
          <a:p>
            <a:pPr marL="0" indent="0">
              <a:buNone/>
            </a:pPr>
            <a:r>
              <a:rPr lang="en-US" altLang="zh-CN" sz="1400" dirty="0"/>
              <a:t>floating point operations per second</a:t>
            </a:r>
            <a:r>
              <a:rPr lang="zh-CN" altLang="en-US" sz="1400" dirty="0"/>
              <a:t>，指</a:t>
            </a:r>
            <a:r>
              <a:rPr lang="zh-CN" altLang="en-US" sz="1400" b="1" dirty="0"/>
              <a:t>每秒浮点运算次数</a:t>
            </a:r>
            <a:endParaRPr lang="en-US" altLang="zh-CN" sz="1400" dirty="0"/>
          </a:p>
          <a:p>
            <a:r>
              <a:rPr lang="en-US" altLang="zh-CN" dirty="0"/>
              <a:t>QPS</a:t>
            </a:r>
          </a:p>
          <a:p>
            <a:pPr marL="0" indent="0">
              <a:buNone/>
            </a:pPr>
            <a:r>
              <a:rPr lang="en-US" altLang="zh-CN" sz="1400" dirty="0"/>
              <a:t>queries per second</a:t>
            </a:r>
            <a:r>
              <a:rPr lang="zh-CN" altLang="en-US" sz="1400" dirty="0"/>
              <a:t>的缩写，用在神经网络中可以理解为</a:t>
            </a:r>
            <a:r>
              <a:rPr lang="zh-CN" altLang="en-US" sz="1400" b="1" dirty="0"/>
              <a:t>把单块</a:t>
            </a:r>
            <a:r>
              <a:rPr lang="en-US" altLang="zh-CN" sz="1400" b="1" dirty="0"/>
              <a:t>GPU</a:t>
            </a:r>
            <a:r>
              <a:rPr lang="zh-CN" altLang="en-US" sz="1400" b="1" dirty="0"/>
              <a:t>占满（显存</a:t>
            </a:r>
            <a:r>
              <a:rPr lang="en-US" altLang="zh-CN" sz="1400" b="1" dirty="0"/>
              <a:t>/GPU</a:t>
            </a:r>
            <a:r>
              <a:rPr lang="zh-CN" altLang="en-US" sz="1400" b="1" dirty="0"/>
              <a:t>利用率）</a:t>
            </a:r>
            <a:endParaRPr lang="zh-CN" altLang="en-US" sz="1400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BEB78DD0-B2AB-3A06-D423-4D4ADEEF1CAF}"/>
              </a:ext>
            </a:extLst>
          </p:cNvPr>
          <p:cNvCxnSpPr/>
          <p:nvPr/>
        </p:nvCxnSpPr>
        <p:spPr>
          <a:xfrm>
            <a:off x="4330840" y="3657600"/>
            <a:ext cx="1841360" cy="53256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6AD5591-3F56-3CE9-9430-6E84FBC88AC5}"/>
              </a:ext>
            </a:extLst>
          </p:cNvPr>
          <p:cNvCxnSpPr>
            <a:cxnSpLocks/>
          </p:cNvCxnSpPr>
          <p:nvPr/>
        </p:nvCxnSpPr>
        <p:spPr>
          <a:xfrm flipV="1">
            <a:off x="4353067" y="3821113"/>
            <a:ext cx="1742933" cy="91715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15E45EE0-D72E-1889-949F-C01B262163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419" y="431516"/>
            <a:ext cx="4052835" cy="2242628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D2968FF7-7C07-8E3C-3C0B-BFBD2C12B9C7}"/>
              </a:ext>
            </a:extLst>
          </p:cNvPr>
          <p:cNvCxnSpPr>
            <a:cxnSpLocks/>
          </p:cNvCxnSpPr>
          <p:nvPr/>
        </p:nvCxnSpPr>
        <p:spPr>
          <a:xfrm flipV="1">
            <a:off x="4353067" y="2743200"/>
            <a:ext cx="1742933" cy="22129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9E76338B-E5BA-7003-1EEC-D78AE53A3B85}"/>
              </a:ext>
            </a:extLst>
          </p:cNvPr>
          <p:cNvSpPr txBox="1"/>
          <p:nvPr/>
        </p:nvSpPr>
        <p:spPr>
          <a:xfrm>
            <a:off x="1439156" y="6103318"/>
            <a:ext cx="9674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模型在特定硬件上的推理速度，除了受计算量、访存量和既定硬件限制影响外，还会受软件实现、系统环境等诸多因素影响，比如</a:t>
            </a:r>
            <a:r>
              <a:rPr lang="en-US" altLang="zh-CN" b="1" dirty="0" err="1">
                <a:solidFill>
                  <a:srgbClr val="C00000"/>
                </a:solidFill>
              </a:rPr>
              <a:t>CuDNN</a:t>
            </a:r>
            <a:r>
              <a:rPr lang="zh-CN" altLang="en-US" b="1" dirty="0">
                <a:solidFill>
                  <a:srgbClr val="C00000"/>
                </a:solidFill>
              </a:rPr>
              <a:t>平台就做了比较好的优化</a:t>
            </a:r>
          </a:p>
        </p:txBody>
      </p:sp>
    </p:spTree>
    <p:extLst>
      <p:ext uri="{BB962C8B-B14F-4D97-AF65-F5344CB8AC3E}">
        <p14:creationId xmlns:p14="http://schemas.microsoft.com/office/powerpoint/2010/main" val="2390628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6A3AA2-08D2-3358-A3D9-45A7C624E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4860" y="461554"/>
            <a:ext cx="10622280" cy="6252755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chemeClr val="tx1"/>
                </a:solidFill>
              </a:rPr>
              <a:t>为什么要多卡并行？</a:t>
            </a:r>
            <a:endParaRPr lang="en-US" altLang="zh-CN" sz="36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要先保证模型能跑起来，之后才能考虑怎么样跑得更快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</a:rPr>
              <a:t>一块 </a:t>
            </a:r>
            <a:r>
              <a:rPr lang="en-US" altLang="zh-CN" sz="2400" dirty="0">
                <a:solidFill>
                  <a:schemeClr val="tx1"/>
                </a:solidFill>
              </a:rPr>
              <a:t>GPU </a:t>
            </a:r>
            <a:r>
              <a:rPr lang="zh-CN" altLang="en-US" sz="2400" dirty="0">
                <a:solidFill>
                  <a:schemeClr val="tx1"/>
                </a:solidFill>
              </a:rPr>
              <a:t>的显存容量是有限的，如果遇到了比较大的模型会直接爆显存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多大的模型会爆？？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如何估计模型的显存？？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76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5D2E80-8711-ABC2-C46A-64EA41E7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显存占用估计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AE080A-4D4A-8721-27AF-0A73D7FB9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数值类型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978A99-A8A2-CA66-F708-C00F9BB3F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50" y="2492375"/>
            <a:ext cx="95631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417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5D2E80-8711-ABC2-C46A-64EA41E7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显存占用估计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AE080A-4D4A-8721-27AF-0A73D7FB9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数值类型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978A99-A8A2-CA66-F708-C00F9BB3F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50" y="2492375"/>
            <a:ext cx="9563100" cy="4000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03A3DEB-5B21-EC68-1E35-B6940DCC0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155" y="857183"/>
            <a:ext cx="6318575" cy="130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009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5D2E80-8711-ABC2-C46A-64EA41E7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显存占用估计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AE080A-4D4A-8721-27AF-0A73D7FB9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模型参数</a:t>
            </a:r>
            <a:endParaRPr lang="en-US" altLang="zh-CN" dirty="0"/>
          </a:p>
          <a:p>
            <a:r>
              <a:rPr lang="zh-CN" altLang="en-US" dirty="0"/>
              <a:t>输入输出</a:t>
            </a:r>
            <a:endParaRPr lang="en-US" altLang="zh-CN" dirty="0"/>
          </a:p>
          <a:p>
            <a:r>
              <a:rPr lang="zh-CN" altLang="en-US" dirty="0"/>
              <a:t>优化器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ED9AFBB-253D-D38F-BCC9-7AF317460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770" y="221972"/>
            <a:ext cx="3555665" cy="16118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486AD11-6C78-E830-BE77-AE1106296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557" y="3677892"/>
            <a:ext cx="10420886" cy="269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60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5D2E80-8711-ABC2-C46A-64EA41E7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显存占用估计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AE080A-4D4A-8721-27AF-0A73D7FB9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模型参数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558B946-5162-4FF4-9BA4-75A0F16B8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770" y="221972"/>
            <a:ext cx="3555665" cy="161186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CF1D603-7ADD-D824-B148-8DD0020E4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890" y="2423611"/>
            <a:ext cx="8872220" cy="396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40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5D2E80-8711-ABC2-C46A-64EA41E7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显存占用估计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AE080A-4D4A-8721-27AF-0A73D7FB9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输入输出</a:t>
            </a:r>
            <a:r>
              <a:rPr lang="en-US" altLang="zh-CN" dirty="0"/>
              <a:t>+</a:t>
            </a:r>
            <a:r>
              <a:rPr lang="zh-CN" altLang="en-US" dirty="0"/>
              <a:t>中间变量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558B946-5162-4FF4-9BA4-75A0F16B8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770" y="221972"/>
            <a:ext cx="3555665" cy="161186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814694A-12B7-9EB1-8445-6445D112F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208" y="2403249"/>
            <a:ext cx="9137583" cy="408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037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5D2E80-8711-ABC2-C46A-64EA41E7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显存占用估计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AE080A-4D4A-8721-27AF-0A73D7FB9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优化器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558B946-5162-4FF4-9BA4-75A0F16B8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770" y="221972"/>
            <a:ext cx="3555665" cy="16118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1AA24DD-7C84-13BA-F370-5C149A791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393" y="2694580"/>
            <a:ext cx="7817252" cy="11811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E7ADD17-DB0A-EAD2-3632-5B1262E15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209" y="4001294"/>
            <a:ext cx="4759704" cy="231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29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6A3AA2-08D2-3358-A3D9-45A7C624E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4860" y="461554"/>
            <a:ext cx="10622280" cy="6252755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chemeClr val="tx1"/>
                </a:solidFill>
              </a:rPr>
              <a:t>为什么要多卡并行？</a:t>
            </a:r>
            <a:endParaRPr lang="en-US" altLang="zh-CN" sz="36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</a:rPr>
              <a:t>一块 </a:t>
            </a:r>
            <a:r>
              <a:rPr lang="en-US" altLang="zh-CN" sz="2400" dirty="0">
                <a:solidFill>
                  <a:schemeClr val="tx1"/>
                </a:solidFill>
              </a:rPr>
              <a:t>GPU </a:t>
            </a:r>
            <a:r>
              <a:rPr lang="zh-CN" altLang="en-US" sz="2400" dirty="0">
                <a:solidFill>
                  <a:schemeClr val="tx1"/>
                </a:solidFill>
              </a:rPr>
              <a:t>的显存容量是有限的，如果遇到了比较大的模型会直接爆显存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多大的模型会爆？</a:t>
            </a:r>
            <a:endParaRPr lang="en-US" altLang="zh-CN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参数量占的显存</a:t>
            </a:r>
            <a:r>
              <a:rPr lang="en-US" altLang="zh-CN" dirty="0">
                <a:solidFill>
                  <a:schemeClr val="tx1"/>
                </a:solidFill>
              </a:rPr>
              <a:t>(BERT-base 110M ~ 25G)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模型参数</a:t>
            </a:r>
            <a:endParaRPr lang="en-US" altLang="zh-CN" dirty="0">
              <a:solidFill>
                <a:schemeClr val="tx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优化器</a:t>
            </a:r>
            <a:endParaRPr lang="en-US" altLang="zh-CN" dirty="0">
              <a:solidFill>
                <a:schemeClr val="tx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输入输出</a:t>
            </a:r>
            <a:endParaRPr lang="en-US" altLang="zh-CN" dirty="0">
              <a:solidFill>
                <a:schemeClr val="tx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中间变量</a:t>
            </a:r>
            <a:endParaRPr lang="en-US" altLang="zh-CN" dirty="0">
              <a:solidFill>
                <a:schemeClr val="tx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……</a:t>
            </a:r>
            <a:r>
              <a:rPr lang="zh-CN" altLang="en-US" dirty="0">
                <a:solidFill>
                  <a:schemeClr val="tx1"/>
                </a:solidFill>
              </a:rPr>
              <a:t>一些神秘的占用</a:t>
            </a:r>
            <a:endParaRPr lang="en-US" altLang="zh-CN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GPU</a:t>
            </a:r>
            <a:r>
              <a:rPr lang="zh-CN" altLang="en-US" dirty="0">
                <a:solidFill>
                  <a:schemeClr val="tx1"/>
                </a:solidFill>
              </a:rPr>
              <a:t>显存限制</a:t>
            </a:r>
            <a:endParaRPr lang="en-US" altLang="zh-CN" dirty="0">
              <a:solidFill>
                <a:schemeClr val="tx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3090-24GB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V100-32GB</a:t>
            </a:r>
          </a:p>
          <a:p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EF9175A-839F-BEEE-BBDB-5941C964FE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269" y="2239042"/>
            <a:ext cx="4247089" cy="318199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B940EAF-D996-B90E-4A31-918A4DC7B246}"/>
              </a:ext>
            </a:extLst>
          </p:cNvPr>
          <p:cNvSpPr txBox="1"/>
          <p:nvPr/>
        </p:nvSpPr>
        <p:spPr>
          <a:xfrm>
            <a:off x="5206121" y="1867812"/>
            <a:ext cx="2664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latin typeface="Arial Black" panose="020B0A04020102020204" pitchFamily="34" charset="0"/>
              </a:rPr>
              <a:t>batch_size</a:t>
            </a:r>
            <a:r>
              <a:rPr lang="en-US" altLang="zh-CN" sz="1200" dirty="0">
                <a:latin typeface="Arial Black" panose="020B0A04020102020204" pitchFamily="34" charset="0"/>
              </a:rPr>
              <a:t>=32 </a:t>
            </a:r>
            <a:r>
              <a:rPr lang="en-US" altLang="zh-CN" sz="1200" dirty="0" err="1">
                <a:latin typeface="Arial Black" panose="020B0A04020102020204" pitchFamily="34" charset="0"/>
              </a:rPr>
              <a:t>seq_length</a:t>
            </a:r>
            <a:r>
              <a:rPr lang="en-US" altLang="zh-CN" sz="1200" dirty="0">
                <a:latin typeface="Arial Black" panose="020B0A04020102020204" pitchFamily="34" charset="0"/>
              </a:rPr>
              <a:t>=512</a:t>
            </a:r>
            <a:endParaRPr lang="zh-CN" altLang="en-US" sz="12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477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6A3AA2-08D2-3358-A3D9-45A7C624E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4860" y="792525"/>
            <a:ext cx="10622280" cy="1500187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sz="3600" dirty="0">
                <a:solidFill>
                  <a:schemeClr val="tx1"/>
                </a:solidFill>
              </a:rPr>
              <a:t>并行方式</a:t>
            </a:r>
            <a:endParaRPr lang="en-US" altLang="zh-CN" sz="3600" dirty="0">
              <a:solidFill>
                <a:schemeClr val="tx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/>
                </a:solidFill>
              </a:rPr>
              <a:t>数据并行</a:t>
            </a:r>
            <a:endParaRPr lang="en-US" altLang="zh-CN" sz="3200" dirty="0">
              <a:solidFill>
                <a:schemeClr val="tx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/>
                </a:solidFill>
              </a:rPr>
              <a:t>模型并行</a:t>
            </a:r>
            <a:endParaRPr lang="en-US" altLang="zh-CN" sz="3200" dirty="0">
              <a:solidFill>
                <a:schemeClr val="tx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/>
                </a:solidFill>
              </a:rPr>
              <a:t>数据模型并行</a:t>
            </a:r>
            <a:endParaRPr lang="en-US" altLang="zh-CN" sz="3200" dirty="0">
              <a:solidFill>
                <a:schemeClr val="tx1"/>
              </a:solidFill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7CF930D4-B35A-2CA5-4FE5-2D091978816E}"/>
              </a:ext>
            </a:extLst>
          </p:cNvPr>
          <p:cNvGrpSpPr/>
          <p:nvPr/>
        </p:nvGrpSpPr>
        <p:grpSpPr>
          <a:xfrm>
            <a:off x="7274104" y="1411282"/>
            <a:ext cx="1982912" cy="4654193"/>
            <a:chOff x="7274104" y="1411282"/>
            <a:chExt cx="1982912" cy="4654193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C3DB4409-68AF-99CF-F545-C8E51237ED68}"/>
                </a:ext>
              </a:extLst>
            </p:cNvPr>
            <p:cNvSpPr/>
            <p:nvPr/>
          </p:nvSpPr>
          <p:spPr>
            <a:xfrm rot="5400000">
              <a:off x="7993293" y="1168106"/>
              <a:ext cx="544530" cy="146249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altLang="zh-CN" dirty="0"/>
                <a:t>Layer1</a:t>
              </a:r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AABAD6F3-AD1F-0497-A284-A8E49467A32F}"/>
                </a:ext>
              </a:extLst>
            </p:cNvPr>
            <p:cNvSpPr/>
            <p:nvPr/>
          </p:nvSpPr>
          <p:spPr>
            <a:xfrm rot="5400000">
              <a:off x="7993292" y="2388115"/>
              <a:ext cx="544530" cy="146249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altLang="zh-CN" dirty="0"/>
                <a:t>Layer2</a:t>
              </a: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9D314EED-CFE6-B987-0785-2DBA626B8A19}"/>
                </a:ext>
              </a:extLst>
            </p:cNvPr>
            <p:cNvSpPr/>
            <p:nvPr/>
          </p:nvSpPr>
          <p:spPr>
            <a:xfrm rot="5400000">
              <a:off x="7993291" y="3563245"/>
              <a:ext cx="544530" cy="146249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altLang="zh-CN" dirty="0"/>
                <a:t>Layer3</a:t>
              </a:r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49194B42-4FB2-5B9E-D1FD-E689ABD16662}"/>
                </a:ext>
              </a:extLst>
            </p:cNvPr>
            <p:cNvCxnSpPr>
              <a:cxnSpLocks/>
              <a:stCxn id="2" idx="3"/>
              <a:endCxn id="5" idx="1"/>
            </p:cNvCxnSpPr>
            <p:nvPr/>
          </p:nvCxnSpPr>
          <p:spPr>
            <a:xfrm flipH="1">
              <a:off x="8265557" y="2171618"/>
              <a:ext cx="1" cy="6754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467DFFF8-700F-B6AA-4321-6E18E666D703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 flipH="1">
              <a:off x="8265556" y="3391627"/>
              <a:ext cx="1" cy="630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84AA877-7B0A-813E-5D75-B128C09FADEF}"/>
                </a:ext>
              </a:extLst>
            </p:cNvPr>
            <p:cNvSpPr/>
            <p:nvPr/>
          </p:nvSpPr>
          <p:spPr>
            <a:xfrm rot="5400000">
              <a:off x="5938463" y="2746923"/>
              <a:ext cx="4654193" cy="1982912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E4AD4D87-2483-C838-A86F-D1E985593659}"/>
                </a:ext>
              </a:extLst>
            </p:cNvPr>
            <p:cNvSpPr/>
            <p:nvPr/>
          </p:nvSpPr>
          <p:spPr>
            <a:xfrm rot="5400000">
              <a:off x="7993290" y="4738375"/>
              <a:ext cx="544530" cy="146249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altLang="zh-CN" dirty="0"/>
                <a:t>Layer4</a:t>
              </a:r>
            </a:p>
          </p:txBody>
        </p: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6A16BFF9-6237-7285-D0FA-41A4EC3FB12F}"/>
                </a:ext>
              </a:extLst>
            </p:cNvPr>
            <p:cNvCxnSpPr>
              <a:cxnSpLocks/>
              <a:stCxn id="6" idx="3"/>
              <a:endCxn id="25" idx="1"/>
            </p:cNvCxnSpPr>
            <p:nvPr/>
          </p:nvCxnSpPr>
          <p:spPr>
            <a:xfrm flipH="1">
              <a:off x="8265555" y="4566757"/>
              <a:ext cx="1" cy="630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2439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799354-55C1-025B-E822-C8F6F696E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模型计算性能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BA1242-F6C1-ED86-9CBB-E4D032FA91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模型本身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AA0F053-4708-71C7-C88D-EAACC7A5ED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参数量</a:t>
            </a:r>
            <a:endParaRPr lang="en-US" altLang="zh-CN" dirty="0"/>
          </a:p>
          <a:p>
            <a:r>
              <a:rPr lang="en-US" altLang="zh-CN" dirty="0"/>
              <a:t>FLOPs</a:t>
            </a:r>
          </a:p>
          <a:p>
            <a:pPr marL="0" indent="0">
              <a:buNone/>
            </a:pPr>
            <a:r>
              <a:rPr lang="en-US" altLang="zh-CN" sz="1400" dirty="0"/>
              <a:t>floating point operations</a:t>
            </a:r>
            <a:r>
              <a:rPr lang="zh-CN" altLang="en-US" sz="1400" dirty="0"/>
              <a:t>（</a:t>
            </a:r>
            <a:r>
              <a:rPr lang="en-US" altLang="zh-CN" sz="1400" dirty="0"/>
              <a:t>s</a:t>
            </a:r>
            <a:r>
              <a:rPr lang="zh-CN" altLang="en-US" sz="1400" dirty="0"/>
              <a:t>表示复数），指</a:t>
            </a:r>
            <a:r>
              <a:rPr lang="zh-CN" altLang="en-US" sz="1400" b="1" dirty="0"/>
              <a:t>浮点运算数</a:t>
            </a:r>
            <a:endParaRPr lang="en-US" altLang="zh-CN" sz="1400" dirty="0"/>
          </a:p>
          <a:p>
            <a:r>
              <a:rPr lang="en-US" altLang="zh-CN" dirty="0"/>
              <a:t>MAC</a:t>
            </a:r>
          </a:p>
          <a:p>
            <a:pPr marL="0" indent="0">
              <a:buNone/>
            </a:pPr>
            <a:r>
              <a:rPr lang="en-US" altLang="zh-CN" sz="1400" dirty="0"/>
              <a:t>memory access cost</a:t>
            </a:r>
            <a:r>
              <a:rPr lang="zh-CN" altLang="en-US" sz="1400" dirty="0"/>
              <a:t>，指</a:t>
            </a:r>
            <a:r>
              <a:rPr lang="zh-CN" altLang="en-US" sz="1400" b="1" dirty="0"/>
              <a:t>显存</a:t>
            </a:r>
            <a:r>
              <a:rPr lang="en-US" altLang="zh-CN" sz="1400" b="1" dirty="0"/>
              <a:t>/</a:t>
            </a:r>
            <a:r>
              <a:rPr lang="zh-CN" altLang="en-US" sz="1400" b="1" dirty="0"/>
              <a:t>内存访问量</a:t>
            </a:r>
            <a:endParaRPr lang="en-US" altLang="zh-CN" sz="1400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5DCC0E6-E59C-7411-244A-7A06D0DBFC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 dirty="0"/>
              <a:t>硬件限制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AC11033-431F-642B-F277-E97608216A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733854" cy="5790513"/>
          </a:xfrm>
        </p:spPr>
        <p:txBody>
          <a:bodyPr>
            <a:normAutofit/>
          </a:bodyPr>
          <a:lstStyle/>
          <a:p>
            <a:r>
              <a:rPr lang="zh-CN" altLang="en-US" dirty="0"/>
              <a:t>显存</a:t>
            </a:r>
            <a:endParaRPr lang="en-US" altLang="zh-CN" dirty="0"/>
          </a:p>
          <a:p>
            <a:r>
              <a:rPr lang="zh-CN" altLang="en-US" dirty="0"/>
              <a:t>计算单元</a:t>
            </a:r>
            <a:endParaRPr lang="en-US" altLang="zh-CN" dirty="0"/>
          </a:p>
          <a:p>
            <a:r>
              <a:rPr lang="zh-CN" altLang="en-US" dirty="0"/>
              <a:t>显存带宽</a:t>
            </a:r>
            <a:endParaRPr lang="en-US" altLang="zh-CN" dirty="0"/>
          </a:p>
          <a:p>
            <a:r>
              <a:rPr lang="en-US" altLang="zh-CN" dirty="0"/>
              <a:t>FLOPS</a:t>
            </a:r>
          </a:p>
          <a:p>
            <a:pPr marL="0" indent="0">
              <a:buNone/>
            </a:pPr>
            <a:r>
              <a:rPr lang="en-US" altLang="zh-CN" sz="1400" dirty="0"/>
              <a:t>floating point operations per second</a:t>
            </a:r>
            <a:r>
              <a:rPr lang="zh-CN" altLang="en-US" sz="1400" dirty="0"/>
              <a:t>，指</a:t>
            </a:r>
            <a:r>
              <a:rPr lang="zh-CN" altLang="en-US" sz="1400" b="1" dirty="0"/>
              <a:t>每秒浮点运算次数</a:t>
            </a:r>
            <a:endParaRPr lang="en-US" altLang="zh-CN" sz="1400" dirty="0"/>
          </a:p>
          <a:p>
            <a:r>
              <a:rPr lang="en-US" altLang="zh-CN" dirty="0"/>
              <a:t>QPS</a:t>
            </a:r>
          </a:p>
          <a:p>
            <a:pPr marL="0" indent="0">
              <a:buNone/>
            </a:pPr>
            <a:r>
              <a:rPr lang="en-US" altLang="zh-CN" sz="1400" dirty="0"/>
              <a:t>queries per second</a:t>
            </a:r>
            <a:r>
              <a:rPr lang="zh-CN" altLang="en-US" sz="1400" dirty="0"/>
              <a:t>的缩写，用在神经网络中可以理解为</a:t>
            </a:r>
            <a:r>
              <a:rPr lang="zh-CN" altLang="en-US" sz="1400" b="1" dirty="0"/>
              <a:t>把单块</a:t>
            </a:r>
            <a:r>
              <a:rPr lang="en-US" altLang="zh-CN" sz="1400" b="1" dirty="0"/>
              <a:t>GPU</a:t>
            </a:r>
            <a:r>
              <a:rPr lang="zh-CN" altLang="en-US" sz="1400" b="1" dirty="0"/>
              <a:t>占满（显存</a:t>
            </a:r>
            <a:r>
              <a:rPr lang="en-US" altLang="zh-CN" sz="1400" b="1" dirty="0"/>
              <a:t>/GPU</a:t>
            </a:r>
            <a:r>
              <a:rPr lang="zh-CN" altLang="en-US" sz="1400" b="1" dirty="0"/>
              <a:t>利用率）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91488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8F7D0F-3AD1-283D-60B7-2D2728C42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并行方式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A252C1-5DFD-DD53-828E-CDF677326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58501" cy="4351338"/>
          </a:xfrm>
        </p:spPr>
        <p:txBody>
          <a:bodyPr/>
          <a:lstStyle/>
          <a:p>
            <a:r>
              <a:rPr lang="zh-CN" altLang="en-US" dirty="0"/>
              <a:t>数据并行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2400" dirty="0"/>
              <a:t>跨多个</a:t>
            </a:r>
            <a:r>
              <a:rPr lang="en-US" altLang="zh-CN" sz="2400" dirty="0"/>
              <a:t>GPU</a:t>
            </a:r>
            <a:r>
              <a:rPr lang="zh-CN" altLang="en-US" sz="2400" dirty="0"/>
              <a:t>对数据进行拆分，在完成每个小批量数据的训练之后，梯度在</a:t>
            </a:r>
            <a:r>
              <a:rPr lang="en-US" altLang="zh-CN" sz="2400" dirty="0"/>
              <a:t>GPU</a:t>
            </a:r>
            <a:r>
              <a:rPr lang="zh-CN" altLang="en-US" sz="2400" dirty="0"/>
              <a:t>上聚合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1600" dirty="0">
                <a:solidFill>
                  <a:srgbClr val="C00000"/>
                </a:solidFill>
              </a:rPr>
              <a:t>通常一张</a:t>
            </a:r>
            <a:r>
              <a:rPr lang="en-US" altLang="zh-CN" sz="1600" dirty="0">
                <a:solidFill>
                  <a:srgbClr val="C00000"/>
                </a:solidFill>
              </a:rPr>
              <a:t>GPU</a:t>
            </a:r>
            <a:r>
              <a:rPr lang="zh-CN" altLang="en-US" sz="1600" dirty="0">
                <a:solidFill>
                  <a:srgbClr val="C00000"/>
                </a:solidFill>
              </a:rPr>
              <a:t>可以放下一个模型的时候，会采用数据并行的方式，各部分独立，伸缩性好。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14A2439-085E-43B2-2026-692F2A3BB177}"/>
              </a:ext>
            </a:extLst>
          </p:cNvPr>
          <p:cNvSpPr txBox="1"/>
          <p:nvPr/>
        </p:nvSpPr>
        <p:spPr>
          <a:xfrm>
            <a:off x="7202184" y="379229"/>
            <a:ext cx="801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GPU0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A7A1560-178C-70AA-6F3F-AD2BDFD43C5E}"/>
              </a:ext>
            </a:extLst>
          </p:cNvPr>
          <p:cNvSpPr txBox="1"/>
          <p:nvPr/>
        </p:nvSpPr>
        <p:spPr>
          <a:xfrm>
            <a:off x="8483038" y="377706"/>
            <a:ext cx="801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GPU1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6D83FC5-0821-0932-C07F-A3B014A5ECBA}"/>
              </a:ext>
            </a:extLst>
          </p:cNvPr>
          <p:cNvSpPr txBox="1"/>
          <p:nvPr/>
        </p:nvSpPr>
        <p:spPr>
          <a:xfrm>
            <a:off x="9760879" y="377706"/>
            <a:ext cx="801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GPU2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3825C4B-0FCD-FD61-2ADD-652D1A3A6541}"/>
              </a:ext>
            </a:extLst>
          </p:cNvPr>
          <p:cNvSpPr txBox="1"/>
          <p:nvPr/>
        </p:nvSpPr>
        <p:spPr>
          <a:xfrm>
            <a:off x="11015366" y="377706"/>
            <a:ext cx="801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GPU3</a:t>
            </a:r>
            <a:endParaRPr lang="zh-CN" altLang="en-US" dirty="0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00373EBC-4510-16A9-8956-5B1301D32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368" y="748561"/>
            <a:ext cx="1029015" cy="2395366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3B0DAEBA-EF80-326C-B01F-97FD35EE0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716" y="748561"/>
            <a:ext cx="1029015" cy="2395366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D616FB8E-547B-2CF7-F9BA-E94B0C2F7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064" y="748561"/>
            <a:ext cx="1029015" cy="2395366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67C02CA1-3568-FA6A-BAA5-2006B1228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551" y="748561"/>
            <a:ext cx="1029015" cy="2395366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911047E4-C384-3D02-26E8-E6258357E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8368" y="3527363"/>
            <a:ext cx="4930724" cy="232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432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8F7D0F-3AD1-283D-60B7-2D2728C42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并行方式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A252C1-5DFD-DD53-828E-CDF677326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74326" cy="4351338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模型并行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2400" dirty="0"/>
              <a:t>由于模型太大（层数太深，参数太多），而无法将整个模型载入一个</a:t>
            </a:r>
            <a:r>
              <a:rPr lang="en-US" altLang="zh-CN" sz="2400" dirty="0"/>
              <a:t>GPU</a:t>
            </a:r>
            <a:r>
              <a:rPr lang="zh-CN" altLang="en-US" sz="2400" dirty="0"/>
              <a:t>。因此将模型分为</a:t>
            </a:r>
            <a:r>
              <a:rPr lang="en-US" altLang="zh-CN" sz="2400" dirty="0"/>
              <a:t>N</a:t>
            </a:r>
            <a:r>
              <a:rPr lang="zh-CN" altLang="en-US" sz="2400" dirty="0"/>
              <a:t>个部分，分别加载到不同的</a:t>
            </a:r>
            <a:r>
              <a:rPr lang="en-US" altLang="zh-CN" sz="2400" dirty="0"/>
              <a:t>N</a:t>
            </a:r>
            <a:r>
              <a:rPr lang="zh-CN" altLang="en-US" sz="2400" dirty="0"/>
              <a:t>个</a:t>
            </a:r>
            <a:r>
              <a:rPr lang="en-US" altLang="zh-CN" sz="2400" dirty="0"/>
              <a:t>GPU</a:t>
            </a:r>
            <a:r>
              <a:rPr lang="zh-CN" altLang="en-US" sz="2400" dirty="0"/>
              <a:t>节点中。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实际是</a:t>
            </a:r>
            <a:r>
              <a:rPr lang="zh-CN" altLang="en-US" sz="2400" b="1" dirty="0"/>
              <a:t>模型串行</a:t>
            </a:r>
            <a:r>
              <a:rPr lang="zh-CN" altLang="en-US" sz="2400" dirty="0"/>
              <a:t>，流水线运作。就是每个</a:t>
            </a:r>
            <a:r>
              <a:rPr lang="en-US" altLang="zh-CN" sz="2400" dirty="0"/>
              <a:t>GPU</a:t>
            </a:r>
            <a:r>
              <a:rPr lang="zh-CN" altLang="en-US" sz="2400" dirty="0"/>
              <a:t>节点必须等待前一个节点的结果，才能进行运算。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>
                <a:solidFill>
                  <a:srgbClr val="C00000"/>
                </a:solidFill>
              </a:rPr>
              <a:t>缺点：</a:t>
            </a:r>
            <a:endParaRPr lang="en-US" altLang="zh-CN" sz="2400" dirty="0">
              <a:solidFill>
                <a:srgbClr val="C00000"/>
              </a:solidFill>
            </a:endParaRPr>
          </a:p>
          <a:p>
            <a:r>
              <a:rPr lang="zh-CN" altLang="en-US" sz="1600" dirty="0">
                <a:solidFill>
                  <a:srgbClr val="C00000"/>
                </a:solidFill>
              </a:rPr>
              <a:t>需要考虑到子模型之间的通信和同步问题，这可能会增加训练的开销和复杂度。如果某些层之间的中间变量太多，可能会超出带宽</a:t>
            </a:r>
            <a:endParaRPr lang="en-US" altLang="zh-CN" sz="1600" dirty="0">
              <a:solidFill>
                <a:srgbClr val="C00000"/>
              </a:solidFill>
            </a:endParaRPr>
          </a:p>
          <a:p>
            <a:r>
              <a:rPr lang="zh-CN" altLang="en-US" sz="1600" dirty="0">
                <a:solidFill>
                  <a:srgbClr val="C00000"/>
                </a:solidFill>
              </a:rPr>
              <a:t>对于一些特定的模型结构，可能难以将其分解为多个子模型进行训练</a:t>
            </a:r>
            <a:endParaRPr lang="en-US" altLang="zh-CN" sz="16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zh-CN" sz="16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zh-CN" altLang="en-US" sz="2000" b="1" dirty="0">
                <a:solidFill>
                  <a:srgbClr val="C00000"/>
                </a:solidFill>
              </a:rPr>
              <a:t>只在模型非常大的时候使用模型并行</a:t>
            </a:r>
            <a:endParaRPr lang="zh-CN" altLang="en-US" sz="3200" b="1" dirty="0">
              <a:solidFill>
                <a:srgbClr val="C00000"/>
              </a:solidFill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3B4DA14A-774C-3A87-133F-CBEDDE18D1ED}"/>
              </a:ext>
            </a:extLst>
          </p:cNvPr>
          <p:cNvSpPr/>
          <p:nvPr/>
        </p:nvSpPr>
        <p:spPr>
          <a:xfrm rot="5400000">
            <a:off x="9493320" y="1106462"/>
            <a:ext cx="544530" cy="14624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CN" dirty="0"/>
              <a:t>Layer1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98E52726-5B80-88A6-7A8C-CA028D8D33C6}"/>
              </a:ext>
            </a:extLst>
          </p:cNvPr>
          <p:cNvSpPr/>
          <p:nvPr/>
        </p:nvSpPr>
        <p:spPr>
          <a:xfrm rot="5400000">
            <a:off x="9493319" y="2326471"/>
            <a:ext cx="544530" cy="14624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CN" dirty="0"/>
              <a:t>Layer2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4CD54284-0861-3690-01B0-287625E148E8}"/>
              </a:ext>
            </a:extLst>
          </p:cNvPr>
          <p:cNvSpPr/>
          <p:nvPr/>
        </p:nvSpPr>
        <p:spPr>
          <a:xfrm rot="5400000">
            <a:off x="9493318" y="3501601"/>
            <a:ext cx="544530" cy="14624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CN" dirty="0"/>
              <a:t>Layer3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3E9B33A8-123E-BCA3-C22D-9F8A8DF56FF4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H="1">
            <a:off x="9765584" y="2109974"/>
            <a:ext cx="1" cy="675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74F0062C-E218-B4E6-4C3B-DDC2164EBFEC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 flipH="1">
            <a:off x="9765583" y="3329983"/>
            <a:ext cx="1" cy="630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B2DE7D3A-C5EB-A2D6-89FA-815E97C2CC45}"/>
              </a:ext>
            </a:extLst>
          </p:cNvPr>
          <p:cNvSpPr/>
          <p:nvPr/>
        </p:nvSpPr>
        <p:spPr>
          <a:xfrm rot="5400000">
            <a:off x="9364893" y="847621"/>
            <a:ext cx="801387" cy="1982912"/>
          </a:xfrm>
          <a:prstGeom prst="rect">
            <a:avLst/>
          </a:prstGeom>
          <a:noFill/>
          <a:ln w="28575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94442284-69D9-D40E-C58D-4D7FD4B9CD26}"/>
              </a:ext>
            </a:extLst>
          </p:cNvPr>
          <p:cNvSpPr/>
          <p:nvPr/>
        </p:nvSpPr>
        <p:spPr>
          <a:xfrm rot="5400000">
            <a:off x="9493317" y="4676731"/>
            <a:ext cx="544530" cy="14624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CN" dirty="0"/>
              <a:t>Layer4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C829DD78-CB40-3836-3D24-FA052A8A1101}"/>
              </a:ext>
            </a:extLst>
          </p:cNvPr>
          <p:cNvCxnSpPr>
            <a:cxnSpLocks/>
            <a:stCxn id="20" idx="3"/>
            <a:endCxn id="27" idx="1"/>
          </p:cNvCxnSpPr>
          <p:nvPr/>
        </p:nvCxnSpPr>
        <p:spPr>
          <a:xfrm flipH="1">
            <a:off x="9765582" y="4505113"/>
            <a:ext cx="1" cy="630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500A7A63-EAD3-20A7-14AE-643C1198EE61}"/>
              </a:ext>
            </a:extLst>
          </p:cNvPr>
          <p:cNvSpPr/>
          <p:nvPr/>
        </p:nvSpPr>
        <p:spPr>
          <a:xfrm rot="5400000">
            <a:off x="9364893" y="2042624"/>
            <a:ext cx="801387" cy="1982912"/>
          </a:xfrm>
          <a:prstGeom prst="rect">
            <a:avLst/>
          </a:prstGeom>
          <a:noFill/>
          <a:ln w="28575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C6A8FB6-785D-FA8D-39D0-A014BBA64E36}"/>
              </a:ext>
            </a:extLst>
          </p:cNvPr>
          <p:cNvSpPr/>
          <p:nvPr/>
        </p:nvSpPr>
        <p:spPr>
          <a:xfrm rot="5400000">
            <a:off x="9364893" y="3223924"/>
            <a:ext cx="801387" cy="1982912"/>
          </a:xfrm>
          <a:prstGeom prst="rect">
            <a:avLst/>
          </a:prstGeom>
          <a:noFill/>
          <a:ln w="28575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B315746-80F1-9160-11F2-1F46EE8BF9FC}"/>
              </a:ext>
            </a:extLst>
          </p:cNvPr>
          <p:cNvSpPr/>
          <p:nvPr/>
        </p:nvSpPr>
        <p:spPr>
          <a:xfrm rot="5400000">
            <a:off x="9364893" y="4404206"/>
            <a:ext cx="801387" cy="1982912"/>
          </a:xfrm>
          <a:prstGeom prst="rect">
            <a:avLst/>
          </a:prstGeom>
          <a:noFill/>
          <a:ln w="28575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46D4D43-8B33-FB65-2B14-E2382758C53F}"/>
              </a:ext>
            </a:extLst>
          </p:cNvPr>
          <p:cNvSpPr txBox="1"/>
          <p:nvPr/>
        </p:nvSpPr>
        <p:spPr>
          <a:xfrm>
            <a:off x="7972743" y="1681940"/>
            <a:ext cx="801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GPU0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CD65702-9C00-E28D-F5BC-F3B559567608}"/>
              </a:ext>
            </a:extLst>
          </p:cNvPr>
          <p:cNvSpPr txBox="1"/>
          <p:nvPr/>
        </p:nvSpPr>
        <p:spPr>
          <a:xfrm>
            <a:off x="7972741" y="2849414"/>
            <a:ext cx="801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GPU1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D8252CB-B5C0-06E3-8406-242F28AEA5E3}"/>
              </a:ext>
            </a:extLst>
          </p:cNvPr>
          <p:cNvSpPr txBox="1"/>
          <p:nvPr/>
        </p:nvSpPr>
        <p:spPr>
          <a:xfrm>
            <a:off x="7983010" y="4044417"/>
            <a:ext cx="801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GPU2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6A7691C-168D-318E-BE60-F91D8D066F2B}"/>
              </a:ext>
            </a:extLst>
          </p:cNvPr>
          <p:cNvSpPr txBox="1"/>
          <p:nvPr/>
        </p:nvSpPr>
        <p:spPr>
          <a:xfrm>
            <a:off x="7983010" y="5211891"/>
            <a:ext cx="801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GPU3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46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8F7D0F-3AD1-283D-60B7-2D2728C42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并行方式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A252C1-5DFD-DD53-828E-CDF677326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75886" cy="4351338"/>
          </a:xfrm>
        </p:spPr>
        <p:txBody>
          <a:bodyPr/>
          <a:lstStyle/>
          <a:p>
            <a:r>
              <a:rPr lang="zh-CN" altLang="en-US" dirty="0"/>
              <a:t>数据模型并行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2400" dirty="0"/>
              <a:t>数据并行和模型并行的结合，比较常见的是在单个机器内使用模型并行，在多个机器机使用数据并行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BEBE126-8303-AEEC-F751-21F3F21DA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788" y="2489760"/>
            <a:ext cx="1422876" cy="219319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DF2C7F6-949C-B9DD-D6BC-201BD6CFE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548" y="2489760"/>
            <a:ext cx="1422876" cy="219319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DEC2AE1-8792-F8D0-ECF2-BF2607163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70" y="2489760"/>
            <a:ext cx="1422876" cy="2193196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85432D1D-7F42-5106-B927-75910DF4D9FD}"/>
              </a:ext>
            </a:extLst>
          </p:cNvPr>
          <p:cNvSpPr/>
          <p:nvPr/>
        </p:nvSpPr>
        <p:spPr>
          <a:xfrm rot="5400000">
            <a:off x="5965011" y="2796960"/>
            <a:ext cx="2686202" cy="1578796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386B18A-1C1E-1255-3EBA-C48F8FF19ECA}"/>
              </a:ext>
            </a:extLst>
          </p:cNvPr>
          <p:cNvSpPr/>
          <p:nvPr/>
        </p:nvSpPr>
        <p:spPr>
          <a:xfrm rot="5400000">
            <a:off x="7728835" y="2796960"/>
            <a:ext cx="2686202" cy="1578796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081F5D7-227A-9890-721D-8263D869771B}"/>
              </a:ext>
            </a:extLst>
          </p:cNvPr>
          <p:cNvSpPr/>
          <p:nvPr/>
        </p:nvSpPr>
        <p:spPr>
          <a:xfrm rot="5400000">
            <a:off x="9512259" y="2796960"/>
            <a:ext cx="2686202" cy="1578796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2C735E3-E388-8C79-3632-613C43BE96FA}"/>
              </a:ext>
            </a:extLst>
          </p:cNvPr>
          <p:cNvSpPr txBox="1"/>
          <p:nvPr/>
        </p:nvSpPr>
        <p:spPr>
          <a:xfrm>
            <a:off x="6736589" y="1826978"/>
            <a:ext cx="114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Machine1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BDF7F91-4684-D401-C163-0C9761A603ED}"/>
              </a:ext>
            </a:extLst>
          </p:cNvPr>
          <p:cNvSpPr txBox="1"/>
          <p:nvPr/>
        </p:nvSpPr>
        <p:spPr>
          <a:xfrm>
            <a:off x="8456463" y="1825625"/>
            <a:ext cx="114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Machine2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B2FD1C3-9F9F-F77E-087E-BE9B8DFE2189}"/>
              </a:ext>
            </a:extLst>
          </p:cNvPr>
          <p:cNvSpPr txBox="1"/>
          <p:nvPr/>
        </p:nvSpPr>
        <p:spPr>
          <a:xfrm>
            <a:off x="10279177" y="1825625"/>
            <a:ext cx="114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Machine3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6267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6A3AA2-08D2-3358-A3D9-45A7C624E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4860" y="792525"/>
            <a:ext cx="10622280" cy="1500187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3600" dirty="0">
                <a:solidFill>
                  <a:schemeClr val="tx1"/>
                </a:solidFill>
              </a:rPr>
              <a:t>梯度</a:t>
            </a:r>
            <a:r>
              <a:rPr lang="zh-CN" altLang="en-US" sz="3200" dirty="0">
                <a:solidFill>
                  <a:schemeClr val="tx1"/>
                </a:solidFill>
              </a:rPr>
              <a:t>更新方式</a:t>
            </a:r>
            <a:endParaRPr lang="en-US" altLang="zh-CN" sz="32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/>
                </a:solidFill>
              </a:rPr>
              <a:t>同步更新</a:t>
            </a:r>
            <a:endParaRPr lang="en-US" altLang="zh-CN" sz="32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/>
                </a:solidFill>
              </a:rPr>
              <a:t>异步更新</a:t>
            </a:r>
            <a:endParaRPr lang="en-US" altLang="zh-CN" sz="360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82B7635-2086-410F-FEC3-9065B05B5F6A}"/>
              </a:ext>
            </a:extLst>
          </p:cNvPr>
          <p:cNvSpPr txBox="1"/>
          <p:nvPr/>
        </p:nvSpPr>
        <p:spPr>
          <a:xfrm>
            <a:off x="6678758" y="1653225"/>
            <a:ext cx="801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GPU0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663BA30-2F56-54D2-A126-3255782F9600}"/>
              </a:ext>
            </a:extLst>
          </p:cNvPr>
          <p:cNvSpPr txBox="1"/>
          <p:nvPr/>
        </p:nvSpPr>
        <p:spPr>
          <a:xfrm>
            <a:off x="7959612" y="1651702"/>
            <a:ext cx="801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GPU1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B969CE7-0A0E-34CD-0F2A-ED6A0FEC2761}"/>
              </a:ext>
            </a:extLst>
          </p:cNvPr>
          <p:cNvSpPr txBox="1"/>
          <p:nvPr/>
        </p:nvSpPr>
        <p:spPr>
          <a:xfrm>
            <a:off x="9237453" y="1651702"/>
            <a:ext cx="801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GPU2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84777D9-1036-2EBA-01AD-6A5F7DEA7E79}"/>
              </a:ext>
            </a:extLst>
          </p:cNvPr>
          <p:cNvSpPr txBox="1"/>
          <p:nvPr/>
        </p:nvSpPr>
        <p:spPr>
          <a:xfrm>
            <a:off x="10491940" y="1651702"/>
            <a:ext cx="801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GPU3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91EB727-B30C-1A61-6891-9D1A8B1BE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942" y="2022557"/>
            <a:ext cx="1029015" cy="239536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5E2E62E-2709-A819-7A27-770EF8B14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290" y="2022557"/>
            <a:ext cx="1029015" cy="239536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6C01878-437B-1704-0A4A-2A58B94B7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638" y="2022557"/>
            <a:ext cx="1029015" cy="239536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01825BB-6A02-90F6-B0E5-3AFEE5246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25" y="2022557"/>
            <a:ext cx="1029015" cy="239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963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84CE9A-D903-3214-315E-2758A16C4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梯度更新方式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FB6EA4-99FD-FF6C-54A6-AE8440A87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18762" cy="4351338"/>
          </a:xfrm>
        </p:spPr>
        <p:txBody>
          <a:bodyPr/>
          <a:lstStyle/>
          <a:p>
            <a:r>
              <a:rPr lang="zh-CN" altLang="en-US" dirty="0"/>
              <a:t>同步更新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2400" dirty="0"/>
              <a:t>每个</a:t>
            </a:r>
            <a:r>
              <a:rPr lang="en-US" altLang="zh-CN" sz="2400" dirty="0"/>
              <a:t>batch</a:t>
            </a:r>
            <a:r>
              <a:rPr lang="zh-CN" altLang="en-US" sz="2400" dirty="0"/>
              <a:t>所有</a:t>
            </a:r>
            <a:r>
              <a:rPr lang="en-US" altLang="zh-CN" sz="2400" dirty="0"/>
              <a:t>GPU</a:t>
            </a:r>
            <a:r>
              <a:rPr lang="zh-CN" altLang="en-US" sz="2400" dirty="0"/>
              <a:t>计算完成后，再统一计算新权值，然后所有</a:t>
            </a:r>
            <a:r>
              <a:rPr lang="en-US" altLang="zh-CN" sz="2400" dirty="0"/>
              <a:t>GPU</a:t>
            </a:r>
            <a:r>
              <a:rPr lang="zh-CN" altLang="en-US" sz="2400" dirty="0"/>
              <a:t>同步新值后，再进行下一轮计算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>
                <a:solidFill>
                  <a:srgbClr val="C00000"/>
                </a:solidFill>
              </a:rPr>
              <a:t>缺点：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zh-CN" altLang="en-US" sz="2000" dirty="0">
                <a:solidFill>
                  <a:srgbClr val="C00000"/>
                </a:solidFill>
              </a:rPr>
              <a:t>木桶效应，它的速度取决于最慢的那个</a:t>
            </a:r>
            <a:r>
              <a:rPr lang="en-US" altLang="zh-CN" sz="2000" dirty="0">
                <a:solidFill>
                  <a:srgbClr val="C00000"/>
                </a:solidFill>
              </a:rPr>
              <a:t>GPU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E6A9F5A-798F-6B74-5826-200DD8E65E29}"/>
              </a:ext>
            </a:extLst>
          </p:cNvPr>
          <p:cNvGrpSpPr/>
          <p:nvPr/>
        </p:nvGrpSpPr>
        <p:grpSpPr>
          <a:xfrm>
            <a:off x="6096000" y="2186523"/>
            <a:ext cx="5819775" cy="2238375"/>
            <a:chOff x="6096000" y="2186523"/>
            <a:chExt cx="5819775" cy="2238375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56F8AA3-BCF2-84D6-58F6-1436655BD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186523"/>
              <a:ext cx="5819775" cy="2238375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2E77BD7-58EB-FBB9-7820-5E35E46DB4D6}"/>
                </a:ext>
              </a:extLst>
            </p:cNvPr>
            <p:cNvSpPr/>
            <p:nvPr/>
          </p:nvSpPr>
          <p:spPr>
            <a:xfrm>
              <a:off x="11157735" y="4202130"/>
              <a:ext cx="758040" cy="2227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6646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84CE9A-D903-3214-315E-2758A16C4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梯度更新方式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FB6EA4-99FD-FF6C-54A6-AE8440A87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zh-CN" altLang="en-US" dirty="0"/>
              <a:t>异步更新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2400" dirty="0"/>
              <a:t>每个 </a:t>
            </a:r>
            <a:r>
              <a:rPr lang="en-US" altLang="zh-CN" sz="2400" dirty="0"/>
              <a:t>GPU </a:t>
            </a:r>
            <a:r>
              <a:rPr lang="zh-CN" altLang="en-US" sz="2400" dirty="0"/>
              <a:t>在独立计算完成之后，都无需等待其他 </a:t>
            </a:r>
            <a:r>
              <a:rPr lang="en-US" altLang="zh-CN" sz="2400" dirty="0"/>
              <a:t>GPU</a:t>
            </a:r>
            <a:r>
              <a:rPr lang="zh-CN" altLang="en-US" sz="2400" dirty="0"/>
              <a:t>，可以立即更新整体权重，然后广播到其他 </a:t>
            </a:r>
            <a:r>
              <a:rPr lang="en-US" altLang="zh-CN" sz="2400" dirty="0"/>
              <a:t>GPU </a:t>
            </a:r>
            <a:r>
              <a:rPr lang="zh-CN" altLang="en-US" sz="2400" dirty="0"/>
              <a:t>中，随后马上进入下一轮的计算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>
                <a:solidFill>
                  <a:srgbClr val="C00000"/>
                </a:solidFill>
              </a:rPr>
              <a:t>缺点：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zh-CN" altLang="en-US" sz="1800" dirty="0">
                <a:solidFill>
                  <a:srgbClr val="C00000"/>
                </a:solidFill>
              </a:rPr>
              <a:t>梯度失效问题，某个设备完成一步训练后，可能发现模型参数已经被其它设备更新过了，此时这个设备计算出的梯度就过期了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0F372F0-6B4C-8FE1-D23B-73DE4DEE61B2}"/>
              </a:ext>
            </a:extLst>
          </p:cNvPr>
          <p:cNvGrpSpPr/>
          <p:nvPr/>
        </p:nvGrpSpPr>
        <p:grpSpPr>
          <a:xfrm>
            <a:off x="6096000" y="2057935"/>
            <a:ext cx="5857875" cy="2495550"/>
            <a:chOff x="6096000" y="2057935"/>
            <a:chExt cx="5857875" cy="249555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5973C1B-A828-1F13-3470-41E5FDA82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057935"/>
              <a:ext cx="5857875" cy="2495550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C78DA23-0ABF-040B-F94C-C4EE5C3B7A83}"/>
                </a:ext>
              </a:extLst>
            </p:cNvPr>
            <p:cNvSpPr/>
            <p:nvPr/>
          </p:nvSpPr>
          <p:spPr>
            <a:xfrm>
              <a:off x="11135742" y="4330717"/>
              <a:ext cx="758040" cy="2227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64927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6A3AA2-08D2-3358-A3D9-45A7C624E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4860" y="792525"/>
            <a:ext cx="10622280" cy="1500187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3600" dirty="0">
                <a:solidFill>
                  <a:schemeClr val="tx1"/>
                </a:solidFill>
              </a:rPr>
              <a:t>参数同步算法</a:t>
            </a:r>
            <a:endParaRPr lang="en-US" altLang="zh-CN" sz="32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tx1"/>
                </a:solidFill>
              </a:rPr>
              <a:t>Parameter Server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tx1"/>
                </a:solidFill>
              </a:rPr>
              <a:t>Ring </a:t>
            </a:r>
            <a:r>
              <a:rPr lang="en-US" altLang="zh-CN" sz="3200" dirty="0" err="1">
                <a:solidFill>
                  <a:schemeClr val="tx1"/>
                </a:solidFill>
              </a:rPr>
              <a:t>AllReduce</a:t>
            </a:r>
            <a:endParaRPr lang="en-US" altLang="zh-CN" sz="3600" dirty="0">
              <a:solidFill>
                <a:schemeClr val="tx1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FAA2D6C-176A-C757-CA09-77A1E2E57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025" y="2712377"/>
            <a:ext cx="4066387" cy="320398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1AF2FF0-4B85-8664-86E6-1F0B849BE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588" y="2832382"/>
            <a:ext cx="4268776" cy="292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079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1B73E9-EE11-68C1-26B4-A4EF9954C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分布式训练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C2304D-2768-3554-549B-8F412B0875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单机多卡</a:t>
            </a:r>
            <a:endParaRPr lang="en-US" altLang="zh-CN" dirty="0"/>
          </a:p>
          <a:p>
            <a:r>
              <a:rPr lang="zh-CN" altLang="en-US" dirty="0"/>
              <a:t>多机多卡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AB4D4A3-281E-B805-7819-76BC03927F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44783" y="1825625"/>
            <a:ext cx="6095145" cy="4351338"/>
          </a:xfrm>
        </p:spPr>
        <p:txBody>
          <a:bodyPr/>
          <a:lstStyle/>
          <a:p>
            <a:r>
              <a:rPr lang="en-US" altLang="zh-CN" dirty="0"/>
              <a:t>TensorFlow</a:t>
            </a:r>
          </a:p>
          <a:p>
            <a:pPr lvl="1"/>
            <a:r>
              <a:rPr lang="en-US" altLang="zh-CN" dirty="0" err="1"/>
              <a:t>tf.distribute</a:t>
            </a:r>
            <a:endParaRPr lang="en-US" altLang="zh-CN" dirty="0"/>
          </a:p>
          <a:p>
            <a:r>
              <a:rPr lang="en-US" altLang="zh-CN" dirty="0" err="1"/>
              <a:t>PyTorch</a:t>
            </a:r>
            <a:endParaRPr lang="en-US" altLang="zh-CN" dirty="0"/>
          </a:p>
          <a:p>
            <a:pPr lvl="1"/>
            <a:r>
              <a:rPr lang="en-US" altLang="zh-CN" dirty="0" err="1"/>
              <a:t>nn.DataParallel</a:t>
            </a:r>
            <a:r>
              <a:rPr lang="en-US" altLang="zh-CN" dirty="0"/>
              <a:t>(DP)</a:t>
            </a:r>
          </a:p>
          <a:p>
            <a:pPr lvl="1"/>
            <a:r>
              <a:rPr lang="en-US" altLang="zh-CN" dirty="0" err="1"/>
              <a:t>nn.parallel.DistributedDataParallel</a:t>
            </a:r>
            <a:r>
              <a:rPr lang="en-US" altLang="zh-CN" dirty="0"/>
              <a:t>(DDP)</a:t>
            </a:r>
          </a:p>
          <a:p>
            <a:r>
              <a:rPr lang="en-US" altLang="zh-CN" dirty="0" err="1"/>
              <a:t>Horovod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9139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8BEF04-5FDE-2C39-A0F7-E9D9292AA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 err="1"/>
              <a:t>DataParallel</a:t>
            </a:r>
            <a:r>
              <a:rPr lang="en-US" altLang="zh-CN" dirty="0"/>
              <a:t>(DP)</a:t>
            </a:r>
            <a:r>
              <a:rPr lang="zh-CN" altLang="en-US" dirty="0"/>
              <a:t>实现单机多卡训练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E06361-8B1B-CF85-5438-39F0C8FE2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核心代码：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model = </a:t>
            </a:r>
            <a:r>
              <a:rPr lang="en-US" altLang="zh-CN" dirty="0" err="1"/>
              <a:t>nn.DataParallel</a:t>
            </a:r>
            <a:r>
              <a:rPr lang="en-US" altLang="zh-CN" dirty="0"/>
              <a:t>(model)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27251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8BEF04-5FDE-2C39-A0F7-E9D9292AA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 err="1"/>
              <a:t>DataParallel</a:t>
            </a:r>
            <a:r>
              <a:rPr lang="en-US" altLang="zh-CN" dirty="0"/>
              <a:t>(DP)</a:t>
            </a:r>
            <a:r>
              <a:rPr lang="zh-CN" altLang="en-US" dirty="0"/>
              <a:t>实现单机多卡训练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E06361-8B1B-CF85-5438-39F0C8FE2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核心代码：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model = </a:t>
            </a:r>
            <a:r>
              <a:rPr lang="en-US" altLang="zh-CN" dirty="0" err="1"/>
              <a:t>nn.DataParallel</a:t>
            </a:r>
            <a:r>
              <a:rPr lang="en-US" altLang="zh-CN" dirty="0"/>
              <a:t>(model)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C4063C-9A32-5F4C-240E-FC64B64A8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956" y="3197035"/>
            <a:ext cx="6545179" cy="178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199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799354-55C1-025B-E822-C8F6F696E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模型计算性能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BA1242-F6C1-ED86-9CBB-E4D032FA91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模型本身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7AA0F053-4708-71C7-C88D-EAACC7A5ED5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参数量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忽略偏置项</a:t>
                </a:r>
                <a:r>
                  <a:rPr lang="en-US" altLang="zh-CN" dirty="0"/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参数量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不忽略偏置项</a:t>
                </a:r>
                <a:r>
                  <a:rPr lang="en-US" altLang="zh-CN" dirty="0"/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7AA0F053-4708-71C7-C88D-EAACC7A5ED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128" t="-31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24775C7B-777A-3E76-1111-690F79D5B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913" y="1906687"/>
            <a:ext cx="6232959" cy="282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1956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6A3AA2-08D2-3358-A3D9-45A7C624E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4860" y="461554"/>
            <a:ext cx="10622280" cy="6252755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chemeClr val="tx1"/>
                </a:solidFill>
              </a:rPr>
              <a:t>监控</a:t>
            </a:r>
            <a:r>
              <a:rPr lang="en-US" altLang="zh-CN" sz="3600" dirty="0">
                <a:solidFill>
                  <a:schemeClr val="tx1"/>
                </a:solidFill>
              </a:rPr>
              <a:t>GPU</a:t>
            </a:r>
            <a:r>
              <a:rPr lang="zh-CN" altLang="en-US" sz="3600" dirty="0">
                <a:solidFill>
                  <a:schemeClr val="tx1"/>
                </a:solidFill>
              </a:rPr>
              <a:t>使用情况</a:t>
            </a:r>
            <a:endParaRPr lang="en-US" altLang="zh-CN" sz="3600" dirty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r>
              <a:rPr lang="zh-CN" altLang="en-US" sz="2800" dirty="0">
                <a:solidFill>
                  <a:schemeClr val="tx1"/>
                </a:solidFill>
              </a:rPr>
              <a:t>进入</a:t>
            </a:r>
            <a:r>
              <a:rPr lang="en-US" altLang="zh-CN" sz="2800" dirty="0">
                <a:solidFill>
                  <a:schemeClr val="tx1"/>
                </a:solidFill>
              </a:rPr>
              <a:t>HPC</a:t>
            </a:r>
            <a:r>
              <a:rPr lang="zh-CN" altLang="en-US" sz="2800" dirty="0">
                <a:solidFill>
                  <a:schemeClr val="tx1"/>
                </a:solidFill>
              </a:rPr>
              <a:t>计算节点，首先要确定哪些节点比较空</a:t>
            </a:r>
            <a:endParaRPr lang="en-US" altLang="zh-CN" sz="2800" dirty="0">
              <a:solidFill>
                <a:schemeClr val="tx1"/>
              </a:solidFill>
            </a:endParaRPr>
          </a:p>
          <a:p>
            <a:endParaRPr lang="en-US" altLang="zh-CN" sz="2800" dirty="0">
              <a:solidFill>
                <a:schemeClr val="tx1"/>
              </a:solidFill>
            </a:endParaRPr>
          </a:p>
          <a:p>
            <a:endParaRPr lang="en-US" altLang="zh-CN" sz="2800" dirty="0">
              <a:solidFill>
                <a:schemeClr val="tx1"/>
              </a:solidFill>
            </a:endParaRPr>
          </a:p>
          <a:p>
            <a:endParaRPr lang="en-US" altLang="zh-CN" sz="2800" dirty="0">
              <a:solidFill>
                <a:schemeClr val="tx1"/>
              </a:solidFill>
            </a:endParaRPr>
          </a:p>
          <a:p>
            <a:r>
              <a:rPr lang="en-US" altLang="zh-CN" sz="2800" dirty="0">
                <a:solidFill>
                  <a:schemeClr val="tx1"/>
                </a:solidFill>
              </a:rPr>
              <a:t>busy-</a:t>
            </a:r>
            <a:r>
              <a:rPr lang="en-US" altLang="zh-CN" sz="2000" dirty="0">
                <a:solidFill>
                  <a:schemeClr val="tx1"/>
                </a:solidFill>
              </a:rPr>
              <a:t>CPU</a:t>
            </a:r>
            <a:r>
              <a:rPr lang="zh-CN" altLang="en-US" sz="2000" dirty="0">
                <a:solidFill>
                  <a:schemeClr val="tx1"/>
                </a:solidFill>
              </a:rPr>
              <a:t>已接近满负荷运行</a:t>
            </a:r>
            <a:endParaRPr lang="en-US" altLang="zh-CN" sz="2800" dirty="0">
              <a:solidFill>
                <a:schemeClr val="tx1"/>
              </a:solidFill>
            </a:endParaRPr>
          </a:p>
          <a:p>
            <a:r>
              <a:rPr lang="en-US" altLang="zh-CN" sz="2800" dirty="0">
                <a:solidFill>
                  <a:schemeClr val="tx1"/>
                </a:solidFill>
              </a:rPr>
              <a:t>excl-</a:t>
            </a:r>
            <a:r>
              <a:rPr lang="zh-CN" altLang="en-US" sz="2000" dirty="0">
                <a:solidFill>
                  <a:schemeClr val="tx1"/>
                </a:solidFill>
              </a:rPr>
              <a:t>所有</a:t>
            </a:r>
            <a:r>
              <a:rPr lang="en-US" altLang="zh-CN" sz="2000" dirty="0">
                <a:solidFill>
                  <a:schemeClr val="tx1"/>
                </a:solidFill>
              </a:rPr>
              <a:t>CPU</a:t>
            </a:r>
            <a:r>
              <a:rPr lang="zh-CN" altLang="en-US" sz="2000" dirty="0">
                <a:solidFill>
                  <a:schemeClr val="tx1"/>
                </a:solidFill>
              </a:rPr>
              <a:t>资源已被占用</a:t>
            </a:r>
            <a:endParaRPr lang="en-US" altLang="zh-CN" sz="2000" dirty="0">
              <a:solidFill>
                <a:schemeClr val="tx1"/>
              </a:solidFill>
            </a:endParaRPr>
          </a:p>
          <a:p>
            <a:r>
              <a:rPr lang="en-US" altLang="zh-CN" sz="2800" dirty="0">
                <a:solidFill>
                  <a:schemeClr val="tx1"/>
                </a:solidFill>
              </a:rPr>
              <a:t>free-</a:t>
            </a:r>
            <a:r>
              <a:rPr lang="zh-CN" altLang="en-US" sz="2000" dirty="0">
                <a:solidFill>
                  <a:schemeClr val="tx1"/>
                </a:solidFill>
              </a:rPr>
              <a:t>全部或部分</a:t>
            </a:r>
            <a:r>
              <a:rPr lang="en-US" altLang="zh-CN" sz="2000" dirty="0">
                <a:solidFill>
                  <a:schemeClr val="tx1"/>
                </a:solidFill>
              </a:rPr>
              <a:t>CPU</a:t>
            </a:r>
            <a:r>
              <a:rPr lang="zh-CN" altLang="en-US" sz="2000" dirty="0">
                <a:solidFill>
                  <a:schemeClr val="tx1"/>
                </a:solidFill>
              </a:rPr>
              <a:t>空闲</a:t>
            </a:r>
            <a:endParaRPr lang="en-US" altLang="zh-CN" sz="2000" dirty="0">
              <a:solidFill>
                <a:schemeClr val="tx1"/>
              </a:solidFill>
            </a:endParaRPr>
          </a:p>
          <a:p>
            <a:r>
              <a:rPr lang="en-US" altLang="zh-CN" sz="2000" dirty="0">
                <a:solidFill>
                  <a:schemeClr val="tx1"/>
                </a:solidFill>
              </a:rPr>
              <a:t>busy</a:t>
            </a:r>
            <a:r>
              <a:rPr lang="zh-CN" altLang="en-US" sz="2000" dirty="0">
                <a:solidFill>
                  <a:schemeClr val="tx1"/>
                </a:solidFill>
              </a:rPr>
              <a:t>和</a:t>
            </a:r>
            <a:r>
              <a:rPr lang="en-US" altLang="zh-CN" sz="2000" dirty="0">
                <a:solidFill>
                  <a:schemeClr val="tx1"/>
                </a:solidFill>
              </a:rPr>
              <a:t>excl</a:t>
            </a:r>
            <a:r>
              <a:rPr lang="zh-CN" altLang="en-US" sz="2000" dirty="0">
                <a:solidFill>
                  <a:schemeClr val="tx1"/>
                </a:solidFill>
              </a:rPr>
              <a:t>都无法使用，会排队等待</a:t>
            </a:r>
            <a:endParaRPr lang="en-US" altLang="zh-CN" sz="2000" dirty="0">
              <a:solidFill>
                <a:schemeClr val="tx1"/>
              </a:solidFill>
            </a:endParaRPr>
          </a:p>
          <a:p>
            <a:r>
              <a:rPr lang="zh-CN" altLang="en-US" sz="2000" dirty="0">
                <a:solidFill>
                  <a:schemeClr val="tx1"/>
                </a:solidFill>
              </a:rPr>
              <a:t>选择</a:t>
            </a:r>
            <a:r>
              <a:rPr lang="en-US" altLang="zh-CN" sz="2000" dirty="0">
                <a:solidFill>
                  <a:schemeClr val="tx1"/>
                </a:solidFill>
              </a:rPr>
              <a:t>free</a:t>
            </a:r>
            <a:r>
              <a:rPr lang="zh-CN" altLang="en-US" sz="2000" dirty="0">
                <a:solidFill>
                  <a:schemeClr val="tx1"/>
                </a:solidFill>
              </a:rPr>
              <a:t>的节点进入</a:t>
            </a:r>
            <a:endParaRPr lang="en-US" altLang="zh-CN" sz="2800" dirty="0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ECA389-92EA-934D-D977-322D19004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12" y="1597625"/>
            <a:ext cx="9506439" cy="134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0894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6A3AA2-08D2-3358-A3D9-45A7C624E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4860" y="461554"/>
            <a:ext cx="10622280" cy="6252755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chemeClr val="tx1"/>
                </a:solidFill>
              </a:rPr>
              <a:t>监控</a:t>
            </a:r>
            <a:r>
              <a:rPr lang="en-US" altLang="zh-CN" sz="3600" dirty="0">
                <a:solidFill>
                  <a:schemeClr val="tx1"/>
                </a:solidFill>
              </a:rPr>
              <a:t>GPU</a:t>
            </a:r>
            <a:r>
              <a:rPr lang="zh-CN" altLang="en-US" sz="3600" dirty="0">
                <a:solidFill>
                  <a:schemeClr val="tx1"/>
                </a:solidFill>
              </a:rPr>
              <a:t>使用情况</a:t>
            </a:r>
            <a:endParaRPr lang="en-US" altLang="zh-CN" sz="3600" dirty="0">
              <a:solidFill>
                <a:schemeClr val="tx1"/>
              </a:solidFill>
            </a:endParaRPr>
          </a:p>
          <a:p>
            <a:r>
              <a:rPr lang="en-US" altLang="zh-CN" sz="2800" dirty="0">
                <a:solidFill>
                  <a:schemeClr val="tx1"/>
                </a:solidFill>
              </a:rPr>
              <a:t>2.	</a:t>
            </a:r>
            <a:r>
              <a:rPr lang="zh-CN" altLang="en-US" sz="2800" dirty="0">
                <a:solidFill>
                  <a:schemeClr val="tx1"/>
                </a:solidFill>
              </a:rPr>
              <a:t>进入计算节点交互界面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marL="514350" indent="-514350">
              <a:buAutoNum type="arabicPeriod" startAt="2"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14350" indent="-514350">
              <a:buAutoNum type="arabicPeriod" startAt="2"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14350" indent="-514350">
              <a:buAutoNum type="arabicPeriod" startAt="2"/>
            </a:pPr>
            <a:endParaRPr lang="en-US" altLang="zh-CN" sz="2800" dirty="0">
              <a:solidFill>
                <a:schemeClr val="tx1"/>
              </a:solidFill>
            </a:endParaRPr>
          </a:p>
          <a:p>
            <a:r>
              <a:rPr lang="zh-CN" altLang="en-US" sz="2000" dirty="0">
                <a:solidFill>
                  <a:schemeClr val="tx1"/>
                </a:solidFill>
              </a:rPr>
              <a:t>不是所有</a:t>
            </a:r>
            <a:r>
              <a:rPr lang="en-US" altLang="zh-CN" sz="2000" dirty="0" err="1">
                <a:solidFill>
                  <a:schemeClr val="tx1"/>
                </a:solidFill>
              </a:rPr>
              <a:t>ip</a:t>
            </a:r>
            <a:r>
              <a:rPr lang="zh-CN" altLang="en-US" sz="2000" dirty="0">
                <a:solidFill>
                  <a:schemeClr val="tx1"/>
                </a:solidFill>
              </a:rPr>
              <a:t>都可以进交互界面</a:t>
            </a:r>
            <a:endParaRPr lang="en-US" altLang="zh-CN" sz="2000" dirty="0">
              <a:solidFill>
                <a:schemeClr val="tx1"/>
              </a:solidFill>
            </a:endParaRPr>
          </a:p>
          <a:p>
            <a:r>
              <a:rPr lang="zh-CN" altLang="en-US" sz="2000" dirty="0">
                <a:solidFill>
                  <a:schemeClr val="tx1"/>
                </a:solidFill>
              </a:rPr>
              <a:t>不是所有</a:t>
            </a:r>
            <a:r>
              <a:rPr lang="en-US" altLang="zh-CN" sz="2000" dirty="0" err="1">
                <a:solidFill>
                  <a:schemeClr val="tx1"/>
                </a:solidFill>
              </a:rPr>
              <a:t>ip</a:t>
            </a:r>
            <a:r>
              <a:rPr lang="zh-CN" altLang="en-US" sz="2000" dirty="0">
                <a:solidFill>
                  <a:schemeClr val="tx1"/>
                </a:solidFill>
              </a:rPr>
              <a:t>都可以提交计算任务</a:t>
            </a:r>
            <a:endParaRPr lang="en-US" altLang="zh-CN" sz="2000" dirty="0">
              <a:solidFill>
                <a:schemeClr val="tx1"/>
              </a:solidFill>
            </a:endParaRPr>
          </a:p>
          <a:p>
            <a:r>
              <a:rPr lang="zh-CN" altLang="en-US" sz="2000" dirty="0">
                <a:solidFill>
                  <a:schemeClr val="tx1"/>
                </a:solidFill>
              </a:rPr>
              <a:t>一个不行就换另一个</a:t>
            </a:r>
            <a:endParaRPr lang="en-US" altLang="zh-CN" sz="2000" dirty="0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FB91CC5-2F29-50F9-8A39-ABD74C834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87" y="1643804"/>
            <a:ext cx="9398483" cy="114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6252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6A3AA2-08D2-3358-A3D9-45A7C624E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4860" y="461554"/>
            <a:ext cx="10622280" cy="6252755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chemeClr val="tx1"/>
                </a:solidFill>
              </a:rPr>
              <a:t>监控</a:t>
            </a:r>
            <a:r>
              <a:rPr lang="en-US" altLang="zh-CN" sz="3600" dirty="0">
                <a:solidFill>
                  <a:schemeClr val="tx1"/>
                </a:solidFill>
              </a:rPr>
              <a:t>GPU</a:t>
            </a:r>
            <a:r>
              <a:rPr lang="zh-CN" altLang="en-US" sz="3600" dirty="0">
                <a:solidFill>
                  <a:schemeClr val="tx1"/>
                </a:solidFill>
              </a:rPr>
              <a:t>使用情况</a:t>
            </a:r>
            <a:endParaRPr lang="en-US" altLang="zh-CN" sz="3600" dirty="0">
              <a:solidFill>
                <a:schemeClr val="tx1"/>
              </a:solidFill>
            </a:endParaRPr>
          </a:p>
          <a:p>
            <a:r>
              <a:rPr lang="en-US" altLang="zh-CN" sz="2800" dirty="0">
                <a:solidFill>
                  <a:schemeClr val="tx1"/>
                </a:solidFill>
              </a:rPr>
              <a:t>3.	</a:t>
            </a:r>
            <a:r>
              <a:rPr lang="en-US" altLang="zh-CN" sz="2800" dirty="0" err="1">
                <a:solidFill>
                  <a:schemeClr val="tx1"/>
                </a:solidFill>
              </a:rPr>
              <a:t>nvidia-smi</a:t>
            </a:r>
            <a:r>
              <a:rPr lang="en-US" altLang="zh-CN" sz="2800" dirty="0">
                <a:solidFill>
                  <a:schemeClr val="tx1"/>
                </a:solidFill>
              </a:rPr>
              <a:t> </a:t>
            </a:r>
            <a:r>
              <a:rPr lang="zh-CN" altLang="en-US" sz="2800" dirty="0">
                <a:solidFill>
                  <a:schemeClr val="tx1"/>
                </a:solidFill>
              </a:rPr>
              <a:t>命令查看</a:t>
            </a:r>
            <a:r>
              <a:rPr lang="en-US" altLang="zh-CN" sz="2800" dirty="0">
                <a:solidFill>
                  <a:schemeClr val="tx1"/>
                </a:solidFill>
              </a:rPr>
              <a:t>GPU</a:t>
            </a:r>
            <a:r>
              <a:rPr lang="zh-CN" altLang="en-US" sz="2800" dirty="0">
                <a:solidFill>
                  <a:schemeClr val="tx1"/>
                </a:solidFill>
              </a:rPr>
              <a:t>使用情况</a:t>
            </a:r>
            <a:endParaRPr lang="en-US" altLang="zh-CN" sz="2800" dirty="0">
              <a:solidFill>
                <a:schemeClr val="tx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B1BF215-B40D-56A0-FA9B-9B0C54423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818" y="1630055"/>
            <a:ext cx="6862354" cy="508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31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8BEF04-5FDE-2C39-A0F7-E9D9292AA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 err="1"/>
              <a:t>DataParallel</a:t>
            </a:r>
            <a:r>
              <a:rPr lang="en-US" altLang="zh-CN" dirty="0"/>
              <a:t>(DP)</a:t>
            </a:r>
            <a:r>
              <a:rPr lang="zh-CN" altLang="en-US" dirty="0"/>
              <a:t>实现单机多卡训练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E06361-8B1B-CF85-5438-39F0C8FE2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35876" cy="4351338"/>
          </a:xfrm>
        </p:spPr>
        <p:txBody>
          <a:bodyPr/>
          <a:lstStyle/>
          <a:p>
            <a:r>
              <a:rPr lang="zh-CN" altLang="en-US" dirty="0"/>
              <a:t>可以看到</a:t>
            </a:r>
            <a:r>
              <a:rPr lang="en-US" altLang="zh-CN" dirty="0"/>
              <a:t>4</a:t>
            </a:r>
            <a:r>
              <a:rPr lang="zh-CN" altLang="en-US" dirty="0"/>
              <a:t>张卡的使用情况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sz="2000" dirty="0"/>
              <a:t>DP</a:t>
            </a:r>
            <a:r>
              <a:rPr lang="zh-CN" altLang="en-US" sz="2000" dirty="0"/>
              <a:t>在不指定的情况下，默认在第</a:t>
            </a:r>
            <a:r>
              <a:rPr lang="en-US" altLang="zh-CN" sz="2000" dirty="0"/>
              <a:t>0</a:t>
            </a:r>
            <a:r>
              <a:rPr lang="zh-CN" altLang="en-US" sz="2000" dirty="0"/>
              <a:t>张卡作为梯度输出累积计算，第</a:t>
            </a:r>
            <a:r>
              <a:rPr lang="en-US" altLang="zh-CN" sz="2000" dirty="0"/>
              <a:t>0</a:t>
            </a:r>
            <a:r>
              <a:rPr lang="zh-CN" altLang="en-US" sz="2000" dirty="0"/>
              <a:t>张卡会有更大的负载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zh-CN" altLang="en-US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AC2D125-2002-E30F-7F04-AC01AD4A2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11049"/>
            <a:ext cx="5572102" cy="53804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FD04A7F-1C37-8F9E-72D4-591A54A53D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2" r="12281"/>
          <a:stretch/>
        </p:blipFill>
        <p:spPr>
          <a:xfrm>
            <a:off x="150686" y="3695668"/>
            <a:ext cx="5784352" cy="118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8601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8BEF04-5FDE-2C39-A0F7-E9D9292AA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 err="1"/>
              <a:t>DataParallel</a:t>
            </a:r>
            <a:r>
              <a:rPr lang="en-US" altLang="zh-CN" dirty="0"/>
              <a:t>(DP)</a:t>
            </a:r>
            <a:r>
              <a:rPr lang="zh-CN" altLang="en-US" dirty="0"/>
              <a:t>实现单机多卡训练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E06361-8B1B-CF85-5438-39F0C8FE2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GPU</a:t>
            </a:r>
            <a:r>
              <a:rPr lang="zh-CN" altLang="en-US" dirty="0"/>
              <a:t>指定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417F865-5865-096A-CC98-181ED698A676}"/>
              </a:ext>
            </a:extLst>
          </p:cNvPr>
          <p:cNvSpPr/>
          <p:nvPr/>
        </p:nvSpPr>
        <p:spPr>
          <a:xfrm>
            <a:off x="2321957" y="3539843"/>
            <a:ext cx="1428109" cy="3174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设备</a:t>
            </a:r>
            <a:r>
              <a:rPr lang="en-US" altLang="zh-CN" dirty="0"/>
              <a:t>ID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0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1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2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F5E72DE-EC5F-FB9F-16E5-4C311C3CC765}"/>
              </a:ext>
            </a:extLst>
          </p:cNvPr>
          <p:cNvSpPr/>
          <p:nvPr/>
        </p:nvSpPr>
        <p:spPr>
          <a:xfrm>
            <a:off x="7089596" y="3539843"/>
            <a:ext cx="1428108" cy="3174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Torch</a:t>
            </a:r>
            <a:r>
              <a:rPr lang="zh-CN" altLang="en-US" dirty="0"/>
              <a:t>感受的</a:t>
            </a:r>
            <a:r>
              <a:rPr lang="en-US" altLang="zh-CN" dirty="0"/>
              <a:t>ID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0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1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2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A5F92DE7-BAC0-19DF-77DF-C0E3C917C4E8}"/>
              </a:ext>
            </a:extLst>
          </p:cNvPr>
          <p:cNvCxnSpPr>
            <a:cxnSpLocks/>
          </p:cNvCxnSpPr>
          <p:nvPr/>
        </p:nvCxnSpPr>
        <p:spPr>
          <a:xfrm rot="5400000">
            <a:off x="2846658" y="1898410"/>
            <a:ext cx="1849155" cy="1470446"/>
          </a:xfrm>
          <a:prstGeom prst="bentConnector3">
            <a:avLst>
              <a:gd name="adj1" fmla="val -5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BE3FB588-DA98-9383-9274-87468A58D692}"/>
              </a:ext>
            </a:extLst>
          </p:cNvPr>
          <p:cNvSpPr txBox="1"/>
          <p:nvPr/>
        </p:nvSpPr>
        <p:spPr>
          <a:xfrm>
            <a:off x="622611" y="2893511"/>
            <a:ext cx="3398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指定</a:t>
            </a:r>
            <a:r>
              <a:rPr lang="en-US" altLang="zh-CN" dirty="0" err="1"/>
              <a:t>cuda</a:t>
            </a:r>
            <a:r>
              <a:rPr lang="zh-CN" altLang="en-US" dirty="0"/>
              <a:t>查询的顺序</a:t>
            </a:r>
            <a:endParaRPr lang="en-US" altLang="zh-CN" dirty="0"/>
          </a:p>
          <a:p>
            <a:r>
              <a:rPr lang="zh-CN" altLang="en-US" dirty="0"/>
              <a:t>是按照</a:t>
            </a:r>
            <a:r>
              <a:rPr lang="en-US" altLang="zh-CN" dirty="0"/>
              <a:t>PCI_BUS_ID </a:t>
            </a:r>
            <a:r>
              <a:rPr lang="zh-CN" altLang="en-US" dirty="0"/>
              <a:t>的顺序索引</a:t>
            </a:r>
          </a:p>
        </p:txBody>
      </p: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1C2C745D-B9C2-DD22-5375-8F44A72631A1}"/>
              </a:ext>
            </a:extLst>
          </p:cNvPr>
          <p:cNvCxnSpPr>
            <a:cxnSpLocks/>
            <a:endCxn id="9" idx="0"/>
          </p:cNvCxnSpPr>
          <p:nvPr/>
        </p:nvCxnSpPr>
        <p:spPr>
          <a:xfrm rot="10800000" flipH="1" flipV="1">
            <a:off x="4506458" y="2099477"/>
            <a:ext cx="3297191" cy="1440366"/>
          </a:xfrm>
          <a:prstGeom prst="bentConnector4">
            <a:avLst>
              <a:gd name="adj1" fmla="val -6933"/>
              <a:gd name="adj2" fmla="val 641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7325B04C-3800-B62D-8575-F4CDF14AD5EE}"/>
              </a:ext>
            </a:extLst>
          </p:cNvPr>
          <p:cNvSpPr/>
          <p:nvPr/>
        </p:nvSpPr>
        <p:spPr>
          <a:xfrm>
            <a:off x="595684" y="3539842"/>
            <a:ext cx="1428109" cy="3174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PCI_BUS_ID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0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1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2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10B0639-59A0-434A-6B4E-402F07240C91}"/>
              </a:ext>
            </a:extLst>
          </p:cNvPr>
          <p:cNvCxnSpPr>
            <a:cxnSpLocks/>
          </p:cNvCxnSpPr>
          <p:nvPr/>
        </p:nvCxnSpPr>
        <p:spPr>
          <a:xfrm>
            <a:off x="1455064" y="4746661"/>
            <a:ext cx="13703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0B4DF6D8-FD90-3686-46EE-0BD8DD6E880E}"/>
              </a:ext>
            </a:extLst>
          </p:cNvPr>
          <p:cNvCxnSpPr>
            <a:cxnSpLocks/>
          </p:cNvCxnSpPr>
          <p:nvPr/>
        </p:nvCxnSpPr>
        <p:spPr>
          <a:xfrm>
            <a:off x="1455064" y="5268931"/>
            <a:ext cx="13703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34785189-1595-19A3-538B-360E233C9B1D}"/>
              </a:ext>
            </a:extLst>
          </p:cNvPr>
          <p:cNvCxnSpPr>
            <a:cxnSpLocks/>
          </p:cNvCxnSpPr>
          <p:nvPr/>
        </p:nvCxnSpPr>
        <p:spPr>
          <a:xfrm>
            <a:off x="1455064" y="5823735"/>
            <a:ext cx="13703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8E1E543B-6DAE-9D24-CA31-CCB178B43419}"/>
              </a:ext>
            </a:extLst>
          </p:cNvPr>
          <p:cNvCxnSpPr>
            <a:cxnSpLocks/>
          </p:cNvCxnSpPr>
          <p:nvPr/>
        </p:nvCxnSpPr>
        <p:spPr>
          <a:xfrm>
            <a:off x="1455064" y="6368266"/>
            <a:ext cx="13703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>
            <a:extLst>
              <a:ext uri="{FF2B5EF4-FFF2-40B4-BE49-F238E27FC236}">
                <a16:creationId xmlns:a16="http://schemas.microsoft.com/office/drawing/2014/main" id="{084CC704-F321-E017-B776-C7229A369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458" y="1379292"/>
            <a:ext cx="5973289" cy="1440367"/>
          </a:xfrm>
          <a:prstGeom prst="rect">
            <a:avLst/>
          </a:prstGeom>
        </p:spPr>
      </p:pic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634F11FD-4FFD-FE8C-33AE-A5A7216EB8E8}"/>
              </a:ext>
            </a:extLst>
          </p:cNvPr>
          <p:cNvCxnSpPr>
            <a:cxnSpLocks/>
          </p:cNvCxnSpPr>
          <p:nvPr/>
        </p:nvCxnSpPr>
        <p:spPr>
          <a:xfrm>
            <a:off x="3771235" y="4724401"/>
            <a:ext cx="3318361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11230B5E-19FD-ED2F-3D47-F1D274211585}"/>
              </a:ext>
            </a:extLst>
          </p:cNvPr>
          <p:cNvCxnSpPr>
            <a:cxnSpLocks/>
          </p:cNvCxnSpPr>
          <p:nvPr/>
        </p:nvCxnSpPr>
        <p:spPr>
          <a:xfrm>
            <a:off x="3771235" y="5275781"/>
            <a:ext cx="3318361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5BDC97EE-23EB-1DFB-976B-A80D3EE92002}"/>
              </a:ext>
            </a:extLst>
          </p:cNvPr>
          <p:cNvCxnSpPr>
            <a:cxnSpLocks/>
          </p:cNvCxnSpPr>
          <p:nvPr/>
        </p:nvCxnSpPr>
        <p:spPr>
          <a:xfrm>
            <a:off x="3771235" y="5823735"/>
            <a:ext cx="3318361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D66A9916-EDE6-0330-B130-5F4B757CB763}"/>
              </a:ext>
            </a:extLst>
          </p:cNvPr>
          <p:cNvCxnSpPr>
            <a:cxnSpLocks/>
          </p:cNvCxnSpPr>
          <p:nvPr/>
        </p:nvCxnSpPr>
        <p:spPr>
          <a:xfrm>
            <a:off x="3771235" y="6368266"/>
            <a:ext cx="3318361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D0E344B0-6721-695B-31CF-1A6E49B896B0}"/>
              </a:ext>
            </a:extLst>
          </p:cNvPr>
          <p:cNvCxnSpPr/>
          <p:nvPr/>
        </p:nvCxnSpPr>
        <p:spPr>
          <a:xfrm>
            <a:off x="7973173" y="4724401"/>
            <a:ext cx="10890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4DF89EA2-7160-D8EB-C08F-A2CBA84B0BB0}"/>
              </a:ext>
            </a:extLst>
          </p:cNvPr>
          <p:cNvSpPr txBox="1"/>
          <p:nvPr/>
        </p:nvSpPr>
        <p:spPr>
          <a:xfrm>
            <a:off x="9124349" y="4539735"/>
            <a:ext cx="2732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主卡 必须被包含在指定使用的</a:t>
            </a:r>
            <a:r>
              <a:rPr lang="en-US" altLang="zh-CN" dirty="0"/>
              <a:t>ID</a:t>
            </a:r>
            <a:r>
              <a:rPr lang="zh-CN" altLang="en-US" dirty="0"/>
              <a:t>中</a:t>
            </a: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6E4E7117-07AF-D6D3-201D-8D05E1E0BFC4}"/>
              </a:ext>
            </a:extLst>
          </p:cNvPr>
          <p:cNvCxnSpPr>
            <a:cxnSpLocks/>
          </p:cNvCxnSpPr>
          <p:nvPr/>
        </p:nvCxnSpPr>
        <p:spPr>
          <a:xfrm flipH="1" flipV="1">
            <a:off x="5743254" y="2558265"/>
            <a:ext cx="3658477" cy="1981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6781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8BEF04-5FDE-2C39-A0F7-E9D9292AA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 err="1"/>
              <a:t>DataParallel</a:t>
            </a:r>
            <a:r>
              <a:rPr lang="en-US" altLang="zh-CN" dirty="0"/>
              <a:t>(DP)</a:t>
            </a:r>
            <a:r>
              <a:rPr lang="zh-CN" altLang="en-US" dirty="0"/>
              <a:t>实现单机多卡训练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E06361-8B1B-CF85-5438-39F0C8FE2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GPU</a:t>
            </a:r>
            <a:r>
              <a:rPr lang="zh-CN" altLang="en-US" dirty="0"/>
              <a:t>指定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417F865-5865-096A-CC98-181ED698A676}"/>
              </a:ext>
            </a:extLst>
          </p:cNvPr>
          <p:cNvSpPr/>
          <p:nvPr/>
        </p:nvSpPr>
        <p:spPr>
          <a:xfrm>
            <a:off x="2321957" y="3539843"/>
            <a:ext cx="1428109" cy="3174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设备</a:t>
            </a:r>
            <a:r>
              <a:rPr lang="en-US" altLang="zh-CN" dirty="0"/>
              <a:t>ID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1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2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F5E72DE-EC5F-FB9F-16E5-4C311C3CC765}"/>
              </a:ext>
            </a:extLst>
          </p:cNvPr>
          <p:cNvSpPr/>
          <p:nvPr/>
        </p:nvSpPr>
        <p:spPr>
          <a:xfrm>
            <a:off x="7089596" y="3539843"/>
            <a:ext cx="1428108" cy="3174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Torch</a:t>
            </a:r>
            <a:r>
              <a:rPr lang="zh-CN" altLang="en-US" dirty="0"/>
              <a:t>感受的</a:t>
            </a:r>
            <a:r>
              <a:rPr lang="en-US" altLang="zh-CN" dirty="0"/>
              <a:t>ID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0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1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A5F92DE7-BAC0-19DF-77DF-C0E3C917C4E8}"/>
              </a:ext>
            </a:extLst>
          </p:cNvPr>
          <p:cNvCxnSpPr>
            <a:cxnSpLocks/>
          </p:cNvCxnSpPr>
          <p:nvPr/>
        </p:nvCxnSpPr>
        <p:spPr>
          <a:xfrm rot="5400000">
            <a:off x="2846658" y="1898410"/>
            <a:ext cx="1849155" cy="1470446"/>
          </a:xfrm>
          <a:prstGeom prst="bentConnector3">
            <a:avLst>
              <a:gd name="adj1" fmla="val -5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BE3FB588-DA98-9383-9274-87468A58D692}"/>
              </a:ext>
            </a:extLst>
          </p:cNvPr>
          <p:cNvSpPr txBox="1"/>
          <p:nvPr/>
        </p:nvSpPr>
        <p:spPr>
          <a:xfrm>
            <a:off x="622611" y="2893511"/>
            <a:ext cx="3398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指定</a:t>
            </a:r>
            <a:r>
              <a:rPr lang="en-US" altLang="zh-CN" dirty="0" err="1"/>
              <a:t>cuda</a:t>
            </a:r>
            <a:r>
              <a:rPr lang="zh-CN" altLang="en-US" dirty="0"/>
              <a:t>查询的顺序</a:t>
            </a:r>
            <a:endParaRPr lang="en-US" altLang="zh-CN" dirty="0"/>
          </a:p>
          <a:p>
            <a:r>
              <a:rPr lang="zh-CN" altLang="en-US" dirty="0"/>
              <a:t>是按照</a:t>
            </a:r>
            <a:r>
              <a:rPr lang="en-US" altLang="zh-CN" dirty="0"/>
              <a:t>PCI_BUS_ID </a:t>
            </a:r>
            <a:r>
              <a:rPr lang="zh-CN" altLang="en-US" dirty="0"/>
              <a:t>的顺序索引</a:t>
            </a:r>
          </a:p>
        </p:txBody>
      </p: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1C2C745D-B9C2-DD22-5375-8F44A72631A1}"/>
              </a:ext>
            </a:extLst>
          </p:cNvPr>
          <p:cNvCxnSpPr>
            <a:cxnSpLocks/>
            <a:endCxn id="9" idx="0"/>
          </p:cNvCxnSpPr>
          <p:nvPr/>
        </p:nvCxnSpPr>
        <p:spPr>
          <a:xfrm rot="10800000" flipH="1" flipV="1">
            <a:off x="4506458" y="2099477"/>
            <a:ext cx="3297191" cy="1440366"/>
          </a:xfrm>
          <a:prstGeom prst="bentConnector4">
            <a:avLst>
              <a:gd name="adj1" fmla="val -6933"/>
              <a:gd name="adj2" fmla="val 641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7325B04C-3800-B62D-8575-F4CDF14AD5EE}"/>
              </a:ext>
            </a:extLst>
          </p:cNvPr>
          <p:cNvSpPr/>
          <p:nvPr/>
        </p:nvSpPr>
        <p:spPr>
          <a:xfrm>
            <a:off x="595684" y="3539842"/>
            <a:ext cx="1428109" cy="3174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PCI_BUS_ID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0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1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2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0B4DF6D8-FD90-3686-46EE-0BD8DD6E880E}"/>
              </a:ext>
            </a:extLst>
          </p:cNvPr>
          <p:cNvCxnSpPr>
            <a:cxnSpLocks/>
          </p:cNvCxnSpPr>
          <p:nvPr/>
        </p:nvCxnSpPr>
        <p:spPr>
          <a:xfrm>
            <a:off x="1455064" y="5268931"/>
            <a:ext cx="13703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34785189-1595-19A3-538B-360E233C9B1D}"/>
              </a:ext>
            </a:extLst>
          </p:cNvPr>
          <p:cNvCxnSpPr>
            <a:cxnSpLocks/>
          </p:cNvCxnSpPr>
          <p:nvPr/>
        </p:nvCxnSpPr>
        <p:spPr>
          <a:xfrm>
            <a:off x="1455064" y="5823735"/>
            <a:ext cx="13703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8E1E543B-6DAE-9D24-CA31-CCB178B43419}"/>
              </a:ext>
            </a:extLst>
          </p:cNvPr>
          <p:cNvCxnSpPr>
            <a:cxnSpLocks/>
          </p:cNvCxnSpPr>
          <p:nvPr/>
        </p:nvCxnSpPr>
        <p:spPr>
          <a:xfrm>
            <a:off x="1455064" y="6368266"/>
            <a:ext cx="13703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11230B5E-19FD-ED2F-3D47-F1D274211585}"/>
              </a:ext>
            </a:extLst>
          </p:cNvPr>
          <p:cNvCxnSpPr>
            <a:cxnSpLocks/>
          </p:cNvCxnSpPr>
          <p:nvPr/>
        </p:nvCxnSpPr>
        <p:spPr>
          <a:xfrm>
            <a:off x="3771235" y="5275781"/>
            <a:ext cx="3318361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5BDC97EE-23EB-1DFB-976B-A80D3EE92002}"/>
              </a:ext>
            </a:extLst>
          </p:cNvPr>
          <p:cNvCxnSpPr>
            <a:cxnSpLocks/>
          </p:cNvCxnSpPr>
          <p:nvPr/>
        </p:nvCxnSpPr>
        <p:spPr>
          <a:xfrm>
            <a:off x="3771235" y="5823735"/>
            <a:ext cx="3318361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D66A9916-EDE6-0330-B130-5F4B757CB763}"/>
              </a:ext>
            </a:extLst>
          </p:cNvPr>
          <p:cNvCxnSpPr>
            <a:cxnSpLocks/>
          </p:cNvCxnSpPr>
          <p:nvPr/>
        </p:nvCxnSpPr>
        <p:spPr>
          <a:xfrm>
            <a:off x="3771235" y="6368266"/>
            <a:ext cx="3318361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2CBC2A58-1F42-4AA8-8D07-B9F2377DE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458" y="1418326"/>
            <a:ext cx="5359179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605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8BEF04-5FDE-2C39-A0F7-E9D9292AA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 err="1"/>
              <a:t>DataParallel</a:t>
            </a:r>
            <a:r>
              <a:rPr lang="en-US" altLang="zh-CN" dirty="0"/>
              <a:t>(DP)</a:t>
            </a:r>
            <a:r>
              <a:rPr lang="zh-CN" altLang="en-US" dirty="0"/>
              <a:t>实现单机多卡训练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E06361-8B1B-CF85-5438-39F0C8FE2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GPU</a:t>
            </a:r>
            <a:r>
              <a:rPr lang="zh-CN" altLang="en-US" dirty="0"/>
              <a:t>指定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417F865-5865-096A-CC98-181ED698A676}"/>
              </a:ext>
            </a:extLst>
          </p:cNvPr>
          <p:cNvSpPr/>
          <p:nvPr/>
        </p:nvSpPr>
        <p:spPr>
          <a:xfrm>
            <a:off x="2321957" y="3539843"/>
            <a:ext cx="1428109" cy="3174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设备</a:t>
            </a:r>
            <a:r>
              <a:rPr lang="en-US" altLang="zh-CN" dirty="0"/>
              <a:t>ID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1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2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F5E72DE-EC5F-FB9F-16E5-4C311C3CC765}"/>
              </a:ext>
            </a:extLst>
          </p:cNvPr>
          <p:cNvSpPr/>
          <p:nvPr/>
        </p:nvSpPr>
        <p:spPr>
          <a:xfrm>
            <a:off x="7089596" y="3539843"/>
            <a:ext cx="1428108" cy="3174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Torch</a:t>
            </a:r>
            <a:r>
              <a:rPr lang="zh-CN" altLang="en-US" dirty="0"/>
              <a:t>感受的</a:t>
            </a:r>
            <a:r>
              <a:rPr lang="en-US" altLang="zh-CN" dirty="0"/>
              <a:t>ID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0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1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A5F92DE7-BAC0-19DF-77DF-C0E3C917C4E8}"/>
              </a:ext>
            </a:extLst>
          </p:cNvPr>
          <p:cNvCxnSpPr>
            <a:cxnSpLocks/>
          </p:cNvCxnSpPr>
          <p:nvPr/>
        </p:nvCxnSpPr>
        <p:spPr>
          <a:xfrm rot="5400000">
            <a:off x="2846658" y="1898410"/>
            <a:ext cx="1849155" cy="1470446"/>
          </a:xfrm>
          <a:prstGeom prst="bentConnector3">
            <a:avLst>
              <a:gd name="adj1" fmla="val -5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BE3FB588-DA98-9383-9274-87468A58D692}"/>
              </a:ext>
            </a:extLst>
          </p:cNvPr>
          <p:cNvSpPr txBox="1"/>
          <p:nvPr/>
        </p:nvSpPr>
        <p:spPr>
          <a:xfrm>
            <a:off x="622611" y="2893511"/>
            <a:ext cx="3398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指定</a:t>
            </a:r>
            <a:r>
              <a:rPr lang="en-US" altLang="zh-CN" dirty="0" err="1"/>
              <a:t>cuda</a:t>
            </a:r>
            <a:r>
              <a:rPr lang="zh-CN" altLang="en-US" dirty="0"/>
              <a:t>查询的顺序</a:t>
            </a:r>
            <a:endParaRPr lang="en-US" altLang="zh-CN" dirty="0"/>
          </a:p>
          <a:p>
            <a:r>
              <a:rPr lang="zh-CN" altLang="en-US" dirty="0"/>
              <a:t>是按照</a:t>
            </a:r>
            <a:r>
              <a:rPr lang="en-US" altLang="zh-CN" dirty="0"/>
              <a:t>PCI_BUS_ID </a:t>
            </a:r>
            <a:r>
              <a:rPr lang="zh-CN" altLang="en-US" dirty="0"/>
              <a:t>的顺序索引</a:t>
            </a:r>
          </a:p>
        </p:txBody>
      </p: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1C2C745D-B9C2-DD22-5375-8F44A72631A1}"/>
              </a:ext>
            </a:extLst>
          </p:cNvPr>
          <p:cNvCxnSpPr>
            <a:cxnSpLocks/>
            <a:endCxn id="9" idx="0"/>
          </p:cNvCxnSpPr>
          <p:nvPr/>
        </p:nvCxnSpPr>
        <p:spPr>
          <a:xfrm rot="10800000" flipH="1" flipV="1">
            <a:off x="4506458" y="2099477"/>
            <a:ext cx="3297191" cy="1440366"/>
          </a:xfrm>
          <a:prstGeom prst="bentConnector4">
            <a:avLst>
              <a:gd name="adj1" fmla="val -6933"/>
              <a:gd name="adj2" fmla="val 641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7325B04C-3800-B62D-8575-F4CDF14AD5EE}"/>
              </a:ext>
            </a:extLst>
          </p:cNvPr>
          <p:cNvSpPr/>
          <p:nvPr/>
        </p:nvSpPr>
        <p:spPr>
          <a:xfrm>
            <a:off x="595684" y="3539842"/>
            <a:ext cx="1428109" cy="3174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PCI_BUS_ID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0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1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2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0B4DF6D8-FD90-3686-46EE-0BD8DD6E880E}"/>
              </a:ext>
            </a:extLst>
          </p:cNvPr>
          <p:cNvCxnSpPr>
            <a:cxnSpLocks/>
          </p:cNvCxnSpPr>
          <p:nvPr/>
        </p:nvCxnSpPr>
        <p:spPr>
          <a:xfrm>
            <a:off x="1455064" y="5268931"/>
            <a:ext cx="13703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34785189-1595-19A3-538B-360E233C9B1D}"/>
              </a:ext>
            </a:extLst>
          </p:cNvPr>
          <p:cNvCxnSpPr>
            <a:cxnSpLocks/>
          </p:cNvCxnSpPr>
          <p:nvPr/>
        </p:nvCxnSpPr>
        <p:spPr>
          <a:xfrm>
            <a:off x="1455064" y="5823735"/>
            <a:ext cx="13703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8E1E543B-6DAE-9D24-CA31-CCB178B43419}"/>
              </a:ext>
            </a:extLst>
          </p:cNvPr>
          <p:cNvCxnSpPr>
            <a:cxnSpLocks/>
          </p:cNvCxnSpPr>
          <p:nvPr/>
        </p:nvCxnSpPr>
        <p:spPr>
          <a:xfrm>
            <a:off x="1455064" y="6368266"/>
            <a:ext cx="13703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11230B5E-19FD-ED2F-3D47-F1D274211585}"/>
              </a:ext>
            </a:extLst>
          </p:cNvPr>
          <p:cNvCxnSpPr>
            <a:cxnSpLocks/>
          </p:cNvCxnSpPr>
          <p:nvPr/>
        </p:nvCxnSpPr>
        <p:spPr>
          <a:xfrm>
            <a:off x="3771235" y="5275781"/>
            <a:ext cx="3318361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5BDC97EE-23EB-1DFB-976B-A80D3EE92002}"/>
              </a:ext>
            </a:extLst>
          </p:cNvPr>
          <p:cNvCxnSpPr>
            <a:cxnSpLocks/>
          </p:cNvCxnSpPr>
          <p:nvPr/>
        </p:nvCxnSpPr>
        <p:spPr>
          <a:xfrm>
            <a:off x="3771235" y="5823735"/>
            <a:ext cx="3318361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D66A9916-EDE6-0330-B130-5F4B757CB763}"/>
              </a:ext>
            </a:extLst>
          </p:cNvPr>
          <p:cNvCxnSpPr>
            <a:cxnSpLocks/>
          </p:cNvCxnSpPr>
          <p:nvPr/>
        </p:nvCxnSpPr>
        <p:spPr>
          <a:xfrm>
            <a:off x="3771235" y="6368266"/>
            <a:ext cx="3318361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2CBC2A58-1F42-4AA8-8D07-B9F2377DE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458" y="1418326"/>
            <a:ext cx="5359179" cy="13255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63BD45F-DDE1-9876-4CFE-90B02B265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539" y="2781774"/>
            <a:ext cx="5444898" cy="72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382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8BEF04-5FDE-2C39-A0F7-E9D9292AA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 err="1"/>
              <a:t>DataParallel</a:t>
            </a:r>
            <a:r>
              <a:rPr lang="en-US" altLang="zh-CN" dirty="0"/>
              <a:t>(DP)</a:t>
            </a:r>
            <a:r>
              <a:rPr lang="zh-CN" altLang="en-US" dirty="0"/>
              <a:t>实现单机多卡训练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E06361-8B1B-CF85-5438-39F0C8FE2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缺点：</a:t>
            </a:r>
            <a:endParaRPr lang="en-US" altLang="zh-CN" dirty="0"/>
          </a:p>
          <a:p>
            <a:r>
              <a:rPr lang="zh-CN" altLang="en-US" dirty="0"/>
              <a:t>采用</a:t>
            </a:r>
            <a:r>
              <a:rPr lang="en-US" altLang="zh-CN" sz="2800" dirty="0">
                <a:solidFill>
                  <a:schemeClr val="tx1"/>
                </a:solidFill>
              </a:rPr>
              <a:t>Parameter Server</a:t>
            </a:r>
            <a:r>
              <a:rPr lang="zh-CN" altLang="en-US" sz="2800" dirty="0">
                <a:solidFill>
                  <a:schemeClr val="tx1"/>
                </a:solidFill>
              </a:rPr>
              <a:t>算法，导致各卡负载不均衡</a:t>
            </a:r>
            <a:endParaRPr lang="en-US" altLang="zh-CN" sz="2800" dirty="0">
              <a:solidFill>
                <a:schemeClr val="tx1"/>
              </a:solidFill>
            </a:endParaRPr>
          </a:p>
          <a:p>
            <a:r>
              <a:rPr lang="zh-CN" altLang="en-US" dirty="0"/>
              <a:t>模型较大或数据较大时，通信开销大</a:t>
            </a:r>
            <a:endParaRPr lang="en-US" altLang="zh-CN" dirty="0"/>
          </a:p>
          <a:p>
            <a:r>
              <a:rPr lang="zh-CN" altLang="en-US" dirty="0"/>
              <a:t>不支持混合精度训练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A5545B-6027-6260-03C1-24955979D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773" y="3606453"/>
            <a:ext cx="3949557" cy="270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49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799354-55C1-025B-E822-C8F6F696E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模型计算性能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7AA0F053-4708-71C7-C88D-EAACC7A5ED5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296022" y="687462"/>
                <a:ext cx="5157787" cy="680887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参数量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en-US" altLang="zh-CN" dirty="0"/>
              </a:p>
            </p:txBody>
          </p:sp>
        </mc:Choice>
        <mc:Fallback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7AA0F053-4708-71C7-C88D-EAACC7A5ED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296022" y="687462"/>
                <a:ext cx="5157787" cy="680887"/>
              </a:xfrm>
              <a:blipFill>
                <a:blip r:embed="rId3"/>
                <a:stretch>
                  <a:fillRect l="-2128" t="-162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24775C7B-777A-3E76-1111-690F79D5B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017" y="142704"/>
            <a:ext cx="2875321" cy="130345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E091AFB-425D-E273-1431-53A0A35815E4}"/>
              </a:ext>
            </a:extLst>
          </p:cNvPr>
          <p:cNvSpPr txBox="1"/>
          <p:nvPr/>
        </p:nvSpPr>
        <p:spPr>
          <a:xfrm>
            <a:off x="10874916" y="6375825"/>
            <a:ext cx="2059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忽略偏置项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B126110-9008-2961-FD72-17F3DC4AE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610" y="2058456"/>
            <a:ext cx="4961060" cy="252318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D94509C-C029-7E40-D100-873F470E09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3691" y="2058456"/>
            <a:ext cx="5469066" cy="316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248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799354-55C1-025B-E822-C8F6F696E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模型计算性能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7AA0F053-4708-71C7-C88D-EAACC7A5ED5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296022" y="687462"/>
                <a:ext cx="5157787" cy="680887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参数量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en-US" altLang="zh-CN" dirty="0"/>
              </a:p>
            </p:txBody>
          </p:sp>
        </mc:Choice>
        <mc:Fallback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7AA0F053-4708-71C7-C88D-EAACC7A5ED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296022" y="687462"/>
                <a:ext cx="5157787" cy="680887"/>
              </a:xfrm>
              <a:blipFill>
                <a:blip r:embed="rId3"/>
                <a:stretch>
                  <a:fillRect l="-2128" t="-162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24775C7B-777A-3E76-1111-690F79D5B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017" y="142704"/>
            <a:ext cx="2875321" cy="130345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E091AFB-425D-E273-1431-53A0A35815E4}"/>
              </a:ext>
            </a:extLst>
          </p:cNvPr>
          <p:cNvSpPr txBox="1"/>
          <p:nvPr/>
        </p:nvSpPr>
        <p:spPr>
          <a:xfrm>
            <a:off x="10874916" y="6375825"/>
            <a:ext cx="2059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不忽略偏置项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9D543C-92CA-CF78-1186-80183556C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620" y="1978117"/>
            <a:ext cx="7010760" cy="394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131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799354-55C1-025B-E822-C8F6F696E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模型计算性能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7AA0F053-4708-71C7-C88D-EAACC7A5ED5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296022" y="687462"/>
                <a:ext cx="5157787" cy="680887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zh-CN" altLang="en-US" dirty="0"/>
                  <a:t>总参数量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:r>
                  <a:rPr lang="zh-CN" altLang="en-US" dirty="0"/>
                  <a:t>可训练参数量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en-US" altLang="zh-CN" dirty="0"/>
              </a:p>
            </p:txBody>
          </p:sp>
        </mc:Choice>
        <mc:Fallback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7AA0F053-4708-71C7-C88D-EAACC7A5ED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296022" y="687462"/>
                <a:ext cx="5157787" cy="680887"/>
              </a:xfrm>
              <a:blipFill>
                <a:blip r:embed="rId3"/>
                <a:stretch>
                  <a:fillRect l="-1064" t="-17117" b="-13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24775C7B-777A-3E76-1111-690F79D5B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017" y="142704"/>
            <a:ext cx="2875321" cy="130345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E091AFB-425D-E273-1431-53A0A35815E4}"/>
              </a:ext>
            </a:extLst>
          </p:cNvPr>
          <p:cNvSpPr txBox="1"/>
          <p:nvPr/>
        </p:nvSpPr>
        <p:spPr>
          <a:xfrm>
            <a:off x="10325432" y="6200487"/>
            <a:ext cx="2059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不忽略偏置项</a:t>
            </a:r>
            <a:endParaRPr lang="en-US" altLang="zh-CN" sz="1600" dirty="0"/>
          </a:p>
          <a:p>
            <a:r>
              <a:rPr lang="zh-CN" altLang="en-US" sz="1600" dirty="0"/>
              <a:t>但偏置项不可训练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BBD671-1830-81A0-9468-8AE4240CF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853" y="1712168"/>
            <a:ext cx="10414535" cy="415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12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799354-55C1-025B-E822-C8F6F696E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模型计算性能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BA1242-F6C1-ED86-9CBB-E4D032FA91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模型本身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7AA0F053-4708-71C7-C88D-EAACC7A5ED5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参数量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FLOPs</a:t>
                </a:r>
              </a:p>
              <a:p>
                <a:pPr marL="0" indent="0">
                  <a:buNone/>
                </a:pPr>
                <a:r>
                  <a:rPr lang="en-US" altLang="zh-CN" sz="1400" dirty="0"/>
                  <a:t>floating point operations</a:t>
                </a:r>
                <a:r>
                  <a:rPr lang="zh-CN" altLang="en-US" sz="1400" dirty="0"/>
                  <a:t>（</a:t>
                </a:r>
                <a:r>
                  <a:rPr lang="en-US" altLang="zh-CN" sz="1400" dirty="0"/>
                  <a:t>s</a:t>
                </a:r>
                <a:r>
                  <a:rPr lang="zh-CN" altLang="en-US" sz="1400" dirty="0"/>
                  <a:t>表示复数），指</a:t>
                </a:r>
                <a:r>
                  <a:rPr lang="zh-CN" altLang="en-US" sz="1400" b="1" dirty="0"/>
                  <a:t>浮点运算数</a:t>
                </a:r>
                <a:endParaRPr lang="en-US" altLang="zh-CN" sz="1400" b="1" dirty="0"/>
              </a:p>
              <a:p>
                <a:pPr marL="0" indent="0">
                  <a:buNone/>
                </a:pPr>
                <a:r>
                  <a:rPr lang="zh-CN" altLang="en-US" dirty="0"/>
                  <a:t>乘法：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dirty="0"/>
                  <a:t>加法：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−1)×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7AA0F053-4708-71C7-C88D-EAACC7A5ED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82" t="-31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24775C7B-777A-3E76-1111-690F79D5B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913" y="1906687"/>
            <a:ext cx="6232959" cy="28255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656675B-0A1A-E390-2B39-381B753D2ADD}"/>
                  </a:ext>
                </a:extLst>
              </p:cNvPr>
              <p:cNvSpPr txBox="1"/>
              <p:nvPr/>
            </p:nvSpPr>
            <p:spPr>
              <a:xfrm>
                <a:off x="5254608" y="5176837"/>
                <a:ext cx="609760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b="0" dirty="0"/>
              </a:p>
              <a:p>
                <a:pPr algn="ctr"/>
                <a:r>
                  <a:rPr lang="en-US" altLang="zh-CN" dirty="0"/>
                  <a:t>…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CN" b="0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656675B-0A1A-E390-2B39-381B753D2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608" y="5176837"/>
                <a:ext cx="6097604" cy="1200329"/>
              </a:xfrm>
              <a:prstGeom prst="rect">
                <a:avLst/>
              </a:prstGeom>
              <a:blipFill>
                <a:blip r:embed="rId5"/>
                <a:stretch>
                  <a:fillRect b="-15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E713BF75-0FE7-D05F-B289-8DA6BB8ABA6B}"/>
              </a:ext>
            </a:extLst>
          </p:cNvPr>
          <p:cNvSpPr txBox="1"/>
          <p:nvPr/>
        </p:nvSpPr>
        <p:spPr>
          <a:xfrm>
            <a:off x="10874916" y="6375825"/>
            <a:ext cx="2059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忽略偏置项</a:t>
            </a:r>
          </a:p>
        </p:txBody>
      </p:sp>
    </p:spTree>
    <p:extLst>
      <p:ext uri="{BB962C8B-B14F-4D97-AF65-F5344CB8AC3E}">
        <p14:creationId xmlns:p14="http://schemas.microsoft.com/office/powerpoint/2010/main" val="614081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799354-55C1-025B-E822-C8F6F696E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模型计算性能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BA1242-F6C1-ED86-9CBB-E4D032FA91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模型本身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7AA0F053-4708-71C7-C88D-EAACC7A5ED5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zh-CN" altLang="en-US" dirty="0"/>
                  <a:t>参数量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FLOPs</a:t>
                </a:r>
              </a:p>
              <a:p>
                <a:pPr marL="0" indent="0">
                  <a:buNone/>
                </a:pPr>
                <a:r>
                  <a:rPr lang="en-US" altLang="zh-CN" sz="1400" dirty="0"/>
                  <a:t>floating point operations</a:t>
                </a:r>
                <a:r>
                  <a:rPr lang="zh-CN" altLang="en-US" sz="1400" dirty="0"/>
                  <a:t>（</a:t>
                </a:r>
                <a:r>
                  <a:rPr lang="en-US" altLang="zh-CN" sz="1400" dirty="0"/>
                  <a:t>s</a:t>
                </a:r>
                <a:r>
                  <a:rPr lang="zh-CN" altLang="en-US" sz="1400" dirty="0"/>
                  <a:t>表示复数），指</a:t>
                </a:r>
                <a:r>
                  <a:rPr lang="zh-CN" altLang="en-US" sz="1400" b="1" dirty="0"/>
                  <a:t>浮点运算数</a:t>
                </a:r>
                <a:endParaRPr lang="en-US" altLang="zh-CN" sz="14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zh-CN" dirty="0"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−1)×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:r>
                  <a:rPr lang="en-US" altLang="zh-CN" b="0" dirty="0">
                    <a:ea typeface="Cambria Math" panose="02040503050406030204" pitchFamily="18" charset="0"/>
                  </a:rPr>
                  <a:t>MAC</a:t>
                </a:r>
              </a:p>
              <a:p>
                <a:pPr marL="0" indent="0">
                  <a:buNone/>
                </a:pPr>
                <a:r>
                  <a:rPr lang="en-US" altLang="zh-CN" sz="1400" dirty="0"/>
                  <a:t>memory access cost</a:t>
                </a:r>
                <a:r>
                  <a:rPr lang="zh-CN" altLang="en-US" sz="1400" dirty="0"/>
                  <a:t>，指</a:t>
                </a:r>
                <a:r>
                  <a:rPr lang="zh-CN" altLang="en-US" sz="1400" b="1" dirty="0"/>
                  <a:t>显存</a:t>
                </a:r>
                <a:r>
                  <a:rPr lang="en-US" altLang="zh-CN" sz="1400" b="1" dirty="0"/>
                  <a:t>/</a:t>
                </a:r>
                <a:r>
                  <a:rPr lang="zh-CN" altLang="en-US" sz="1400" b="1" dirty="0"/>
                  <a:t>内存访问量</a:t>
                </a:r>
                <a:endParaRPr lang="en-US" altLang="zh-CN" sz="14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latin typeface="+mn-ea"/>
                  </a:rPr>
                  <a:t>输入</a:t>
                </a:r>
                <a:r>
                  <a:rPr lang="en-US" altLang="zh-CN" dirty="0">
                    <a:latin typeface="+mn-ea"/>
                  </a:rPr>
                  <a:t>+</a:t>
                </a:r>
                <a:r>
                  <a:rPr lang="zh-CN" altLang="en-US" dirty="0">
                    <a:latin typeface="+mn-ea"/>
                  </a:rPr>
                  <a:t>输出</a:t>
                </a:r>
                <a:r>
                  <a:rPr lang="en-US" altLang="zh-CN" dirty="0">
                    <a:latin typeface="+mn-ea"/>
                  </a:rPr>
                  <a:t>+</a:t>
                </a:r>
                <a:r>
                  <a:rPr lang="zh-CN" altLang="en-US" dirty="0">
                    <a:latin typeface="+mn-ea"/>
                  </a:rPr>
                  <a:t>参数量：</a:t>
                </a:r>
                <a:endParaRPr lang="en-US" altLang="zh-CN" dirty="0">
                  <a:latin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zh-CN" dirty="0"/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7AA0F053-4708-71C7-C88D-EAACC7A5ED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82" t="-3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24775C7B-777A-3E76-1111-690F79D5B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913" y="1906687"/>
            <a:ext cx="6232959" cy="282554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7D6658D-F329-3F0C-702A-07C5CC89A29A}"/>
              </a:ext>
            </a:extLst>
          </p:cNvPr>
          <p:cNvSpPr txBox="1"/>
          <p:nvPr/>
        </p:nvSpPr>
        <p:spPr>
          <a:xfrm>
            <a:off x="10874916" y="6375825"/>
            <a:ext cx="2059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忽略偏置项</a:t>
            </a:r>
          </a:p>
        </p:txBody>
      </p:sp>
    </p:spTree>
    <p:extLst>
      <p:ext uri="{BB962C8B-B14F-4D97-AF65-F5344CB8AC3E}">
        <p14:creationId xmlns:p14="http://schemas.microsoft.com/office/powerpoint/2010/main" val="975308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799354-55C1-025B-E822-C8F6F696E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模型计算性能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BA1242-F6C1-ED86-9CBB-E4D032FA91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模型本身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7AA0F053-4708-71C7-C88D-EAACC7A5ED5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zh-CN" altLang="en-US" dirty="0"/>
                  <a:t>参数量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FLOPs</a:t>
                </a:r>
              </a:p>
              <a:p>
                <a:pPr marL="0" indent="0">
                  <a:buNone/>
                </a:pPr>
                <a:r>
                  <a:rPr lang="en-US" altLang="zh-CN" sz="1400" dirty="0"/>
                  <a:t>floating point operations</a:t>
                </a:r>
                <a:r>
                  <a:rPr lang="zh-CN" altLang="en-US" sz="1400" dirty="0"/>
                  <a:t>（</a:t>
                </a:r>
                <a:r>
                  <a:rPr lang="en-US" altLang="zh-CN" sz="1400" dirty="0"/>
                  <a:t>s</a:t>
                </a:r>
                <a:r>
                  <a:rPr lang="zh-CN" altLang="en-US" sz="1400" dirty="0"/>
                  <a:t>表示复数），指</a:t>
                </a:r>
                <a:r>
                  <a:rPr lang="zh-CN" altLang="en-US" sz="1400" b="1" dirty="0"/>
                  <a:t>浮点运算数</a:t>
                </a:r>
                <a:endParaRPr lang="en-US" altLang="zh-CN" sz="14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zh-CN" dirty="0"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−1)×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:r>
                  <a:rPr lang="en-US" altLang="zh-CN" b="0" dirty="0">
                    <a:ea typeface="Cambria Math" panose="02040503050406030204" pitchFamily="18" charset="0"/>
                  </a:rPr>
                  <a:t>MAC</a:t>
                </a:r>
              </a:p>
              <a:p>
                <a:pPr marL="0" indent="0">
                  <a:buNone/>
                </a:pPr>
                <a:r>
                  <a:rPr lang="en-US" altLang="zh-CN" sz="1400" dirty="0"/>
                  <a:t>memory access cost</a:t>
                </a:r>
                <a:r>
                  <a:rPr lang="zh-CN" altLang="en-US" sz="1400" dirty="0"/>
                  <a:t>，指</a:t>
                </a:r>
                <a:r>
                  <a:rPr lang="zh-CN" altLang="en-US" sz="1400" b="1" dirty="0"/>
                  <a:t>显存</a:t>
                </a:r>
                <a:r>
                  <a:rPr lang="en-US" altLang="zh-CN" sz="1400" b="1" dirty="0"/>
                  <a:t>/</a:t>
                </a:r>
                <a:r>
                  <a:rPr lang="zh-CN" altLang="en-US" sz="1400" b="1" dirty="0"/>
                  <a:t>内存访问量</a:t>
                </a:r>
                <a:endParaRPr lang="en-US" altLang="zh-CN" sz="14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latin typeface="+mn-ea"/>
                  </a:rPr>
                  <a:t>输入</a:t>
                </a:r>
                <a:r>
                  <a:rPr lang="en-US" altLang="zh-CN" dirty="0">
                    <a:latin typeface="+mn-ea"/>
                  </a:rPr>
                  <a:t>+</a:t>
                </a:r>
                <a:r>
                  <a:rPr lang="zh-CN" altLang="en-US" dirty="0">
                    <a:latin typeface="+mn-ea"/>
                  </a:rPr>
                  <a:t>输出</a:t>
                </a:r>
                <a:r>
                  <a:rPr lang="en-US" altLang="zh-CN" dirty="0">
                    <a:latin typeface="+mn-ea"/>
                  </a:rPr>
                  <a:t>+</a:t>
                </a:r>
                <a:r>
                  <a:rPr lang="zh-CN" altLang="en-US" dirty="0">
                    <a:latin typeface="+mn-ea"/>
                  </a:rPr>
                  <a:t>参数量：</a:t>
                </a:r>
                <a:endParaRPr lang="en-US" altLang="zh-CN" dirty="0">
                  <a:latin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zh-CN" dirty="0"/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7AA0F053-4708-71C7-C88D-EAACC7A5ED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82" t="-3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占位符 4">
            <a:extLst>
              <a:ext uri="{FF2B5EF4-FFF2-40B4-BE49-F238E27FC236}">
                <a16:creationId xmlns:a16="http://schemas.microsoft.com/office/drawing/2014/main" id="{58DDFBB7-3088-7160-48C1-14617656E6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/>
          <a:lstStyle/>
          <a:p>
            <a:r>
              <a:rPr lang="zh-CN" altLang="en-US" dirty="0"/>
              <a:t>硬件限制</a:t>
            </a:r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94100A79-C66F-9191-BF6F-BE3CCD76F3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733854" cy="5790513"/>
          </a:xfrm>
        </p:spPr>
        <p:txBody>
          <a:bodyPr>
            <a:normAutofit/>
          </a:bodyPr>
          <a:lstStyle/>
          <a:p>
            <a:r>
              <a:rPr lang="zh-CN" altLang="en-US" dirty="0"/>
              <a:t>显存</a:t>
            </a:r>
            <a:endParaRPr lang="en-US" altLang="zh-CN" dirty="0"/>
          </a:p>
          <a:p>
            <a:r>
              <a:rPr lang="zh-CN" altLang="en-US" dirty="0"/>
              <a:t>计算单元</a:t>
            </a:r>
            <a:endParaRPr lang="en-US" altLang="zh-CN" dirty="0"/>
          </a:p>
          <a:p>
            <a:r>
              <a:rPr lang="zh-CN" altLang="en-US" dirty="0"/>
              <a:t>显存带宽</a:t>
            </a:r>
            <a:endParaRPr lang="en-US" altLang="zh-CN" dirty="0"/>
          </a:p>
          <a:p>
            <a:r>
              <a:rPr lang="en-US" altLang="zh-CN" dirty="0"/>
              <a:t>FLOPS</a:t>
            </a:r>
          </a:p>
          <a:p>
            <a:pPr marL="0" indent="0">
              <a:buNone/>
            </a:pPr>
            <a:r>
              <a:rPr lang="en-US" altLang="zh-CN" sz="1400" dirty="0"/>
              <a:t>floating point operations per second</a:t>
            </a:r>
            <a:r>
              <a:rPr lang="zh-CN" altLang="en-US" sz="1400" dirty="0"/>
              <a:t>，指</a:t>
            </a:r>
            <a:r>
              <a:rPr lang="zh-CN" altLang="en-US" sz="1400" b="1" dirty="0"/>
              <a:t>每秒浮点运算次数</a:t>
            </a:r>
            <a:endParaRPr lang="en-US" altLang="zh-CN" sz="1400" dirty="0"/>
          </a:p>
          <a:p>
            <a:r>
              <a:rPr lang="en-US" altLang="zh-CN" dirty="0"/>
              <a:t>QPS</a:t>
            </a:r>
          </a:p>
          <a:p>
            <a:pPr marL="0" indent="0">
              <a:buNone/>
            </a:pPr>
            <a:r>
              <a:rPr lang="en-US" altLang="zh-CN" sz="1400" dirty="0"/>
              <a:t>queries per second</a:t>
            </a:r>
            <a:r>
              <a:rPr lang="zh-CN" altLang="en-US" sz="1400" dirty="0"/>
              <a:t>的缩写，用在神经网络中可以理解为</a:t>
            </a:r>
            <a:r>
              <a:rPr lang="zh-CN" altLang="en-US" sz="1400" b="1" dirty="0"/>
              <a:t>把单块</a:t>
            </a:r>
            <a:r>
              <a:rPr lang="en-US" altLang="zh-CN" sz="1400" b="1" dirty="0"/>
              <a:t>GPU</a:t>
            </a:r>
            <a:r>
              <a:rPr lang="zh-CN" altLang="en-US" sz="1400" b="1" dirty="0"/>
              <a:t>占满（显存</a:t>
            </a:r>
            <a:r>
              <a:rPr lang="en-US" altLang="zh-CN" sz="1400" b="1" dirty="0"/>
              <a:t>/GPU</a:t>
            </a:r>
            <a:r>
              <a:rPr lang="zh-CN" altLang="en-US" sz="1400" b="1" dirty="0"/>
              <a:t>利用率）</a:t>
            </a:r>
            <a:endParaRPr lang="zh-CN" altLang="en-US" sz="1400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BEB78DD0-B2AB-3A06-D423-4D4ADEEF1CAF}"/>
              </a:ext>
            </a:extLst>
          </p:cNvPr>
          <p:cNvCxnSpPr/>
          <p:nvPr/>
        </p:nvCxnSpPr>
        <p:spPr>
          <a:xfrm>
            <a:off x="4330840" y="3657600"/>
            <a:ext cx="1841360" cy="53256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6AD5591-3F56-3CE9-9430-6E84FBC88AC5}"/>
              </a:ext>
            </a:extLst>
          </p:cNvPr>
          <p:cNvCxnSpPr>
            <a:cxnSpLocks/>
          </p:cNvCxnSpPr>
          <p:nvPr/>
        </p:nvCxnSpPr>
        <p:spPr>
          <a:xfrm flipV="1">
            <a:off x="4353067" y="3821113"/>
            <a:ext cx="1742933" cy="91715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15E45EE0-D72E-1889-949F-C01B262163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419" y="431516"/>
            <a:ext cx="4052835" cy="2242628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D2968FF7-7C07-8E3C-3C0B-BFBD2C12B9C7}"/>
              </a:ext>
            </a:extLst>
          </p:cNvPr>
          <p:cNvCxnSpPr>
            <a:cxnSpLocks/>
          </p:cNvCxnSpPr>
          <p:nvPr/>
        </p:nvCxnSpPr>
        <p:spPr>
          <a:xfrm flipV="1">
            <a:off x="4353067" y="2743200"/>
            <a:ext cx="1742933" cy="22129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961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3019</TotalTime>
  <Words>1879</Words>
  <Application>Microsoft Office PowerPoint</Application>
  <PresentationFormat>宽屏</PresentationFormat>
  <Paragraphs>377</Paragraphs>
  <Slides>37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3" baseType="lpstr">
      <vt:lpstr>等线</vt:lpstr>
      <vt:lpstr>等线 Light</vt:lpstr>
      <vt:lpstr>Arial</vt:lpstr>
      <vt:lpstr>Arial Black</vt:lpstr>
      <vt:lpstr>Cambria Math</vt:lpstr>
      <vt:lpstr>Office 主题​​</vt:lpstr>
      <vt:lpstr>炼丹经验分享</vt:lpstr>
      <vt:lpstr>模型计算性能</vt:lpstr>
      <vt:lpstr>模型计算性能</vt:lpstr>
      <vt:lpstr>模型计算性能</vt:lpstr>
      <vt:lpstr>模型计算性能</vt:lpstr>
      <vt:lpstr>模型计算性能</vt:lpstr>
      <vt:lpstr>模型计算性能</vt:lpstr>
      <vt:lpstr>模型计算性能</vt:lpstr>
      <vt:lpstr>模型计算性能</vt:lpstr>
      <vt:lpstr>模型计算性能</vt:lpstr>
      <vt:lpstr>PowerPoint 演示文稿</vt:lpstr>
      <vt:lpstr>显存占用估计</vt:lpstr>
      <vt:lpstr>显存占用估计</vt:lpstr>
      <vt:lpstr>显存占用估计</vt:lpstr>
      <vt:lpstr>显存占用估计</vt:lpstr>
      <vt:lpstr>显存占用估计</vt:lpstr>
      <vt:lpstr>显存占用估计</vt:lpstr>
      <vt:lpstr>PowerPoint 演示文稿</vt:lpstr>
      <vt:lpstr>PowerPoint 演示文稿</vt:lpstr>
      <vt:lpstr>并行方式</vt:lpstr>
      <vt:lpstr>并行方式</vt:lpstr>
      <vt:lpstr>并行方式</vt:lpstr>
      <vt:lpstr>PowerPoint 演示文稿</vt:lpstr>
      <vt:lpstr>梯度更新方式</vt:lpstr>
      <vt:lpstr>梯度更新方式</vt:lpstr>
      <vt:lpstr>PowerPoint 演示文稿</vt:lpstr>
      <vt:lpstr>分布式训练</vt:lpstr>
      <vt:lpstr>用DataParallel(DP)实现单机多卡训练</vt:lpstr>
      <vt:lpstr>用DataParallel(DP)实现单机多卡训练</vt:lpstr>
      <vt:lpstr>PowerPoint 演示文稿</vt:lpstr>
      <vt:lpstr>PowerPoint 演示文稿</vt:lpstr>
      <vt:lpstr>PowerPoint 演示文稿</vt:lpstr>
      <vt:lpstr>用DataParallel(DP)实现单机多卡训练</vt:lpstr>
      <vt:lpstr>用DataParallel(DP)实现单机多卡训练</vt:lpstr>
      <vt:lpstr>用DataParallel(DP)实现单机多卡训练</vt:lpstr>
      <vt:lpstr>用DataParallel(DP)实现单机多卡训练</vt:lpstr>
      <vt:lpstr>用DataParallel(DP)实现单机多卡训练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炼丹经验分享</dc:title>
  <dc:creator>南 王</dc:creator>
  <cp:lastModifiedBy>南 王</cp:lastModifiedBy>
  <cp:revision>12</cp:revision>
  <dcterms:created xsi:type="dcterms:W3CDTF">2023-11-28T06:55:56Z</dcterms:created>
  <dcterms:modified xsi:type="dcterms:W3CDTF">2023-11-30T09:15:28Z</dcterms:modified>
</cp:coreProperties>
</file>